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1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18288000" cy="10287000"/>
  <p:notesSz cx="6858000" cy="9144000"/>
  <p:embeddedFontLst>
    <p:embeddedFont>
      <p:font typeface="Dokdo" panose="020B0600000101010101" charset="-127"/>
      <p:regular r:id="rId63"/>
    </p:embeddedFont>
    <p:embeddedFont>
      <p:font typeface="Jeju Hallasan" panose="020B0600000101010101" charset="-127"/>
      <p:regular r:id="rId64"/>
    </p:embeddedFont>
    <p:embeddedFont>
      <p:font typeface="Source Han Sans KR" panose="020B0600000101010101" charset="-127"/>
      <p:regular r:id="rId65"/>
    </p:embeddedFont>
    <p:embeddedFont>
      <p:font typeface="Source Han Sans KR Bold" panose="020B0600000101010101" charset="-127"/>
      <p:regular r:id="rId66"/>
    </p:embeddedFont>
    <p:embeddedFont>
      <p:font typeface="Source Han Sans KR Light" panose="020B0600000101010101" charset="-127"/>
      <p:regular r:id="rId67"/>
    </p:embeddedFont>
    <p:embeddedFont>
      <p:font typeface="Source Han Sans KR Medium" panose="020B0600000101010101" charset="-127"/>
      <p:regular r:id="rId68"/>
    </p:embeddedFont>
    <p:embeddedFont>
      <p:font typeface="나눔스퀘어라운드 Regular" panose="020B0600000101010101" pitchFamily="50" charset="-127"/>
      <p:regular r:id="rId69"/>
    </p:embeddedFont>
    <p:embeddedFont>
      <p:font typeface="Aileron Bold" panose="020B0600000101010101" charset="0"/>
      <p:regular r:id="rId70"/>
    </p:embeddedFont>
    <p:embeddedFont>
      <p:font typeface="Bebas Neue Bold" panose="020B0600000101010101" charset="0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맑은 고딕" panose="020B0503020000020004" pitchFamily="50" charset="-127"/>
      <p:regular r:id="rId76"/>
      <p:bold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9950" autoAdjust="0"/>
  </p:normalViewPr>
  <p:slideViewPr>
    <p:cSldViewPr>
      <p:cViewPr varScale="1">
        <p:scale>
          <a:sx n="46" d="100"/>
          <a:sy n="46" d="100"/>
        </p:scale>
        <p:origin x="118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5C09-8CE0-4CAF-A356-70F8DE149F4F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E2B21-D746-4E9E-8D9C-2B81436D9F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768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~</a:t>
            </a:r>
            <a:endParaRPr lang="en-US" altLang="ko-KR" baseline="0" dirty="0"/>
          </a:p>
          <a:p>
            <a:r>
              <a:rPr lang="en-US" altLang="ko-KR" baseline="0" dirty="0"/>
              <a:t>&lt;</a:t>
            </a:r>
            <a:r>
              <a:rPr lang="ko-KR" altLang="en-US" baseline="0" dirty="0"/>
              <a:t>소비자 검색 키워드</a:t>
            </a:r>
            <a:r>
              <a:rPr lang="en-US" altLang="ko-KR" baseline="0" dirty="0"/>
              <a:t>~~&gt;</a:t>
            </a:r>
            <a:r>
              <a:rPr lang="ko-KR" altLang="en-US" baseline="0" dirty="0"/>
              <a:t>를 주제로 발표를 할 </a:t>
            </a:r>
            <a:r>
              <a:rPr lang="ko-KR" altLang="en-US" baseline="0" dirty="0" err="1"/>
              <a:t>두잇</a:t>
            </a:r>
            <a:r>
              <a:rPr lang="ko-KR" altLang="en-US" baseline="0" dirty="0"/>
              <a:t> 팀 </a:t>
            </a:r>
            <a:r>
              <a:rPr lang="ko-KR" altLang="en-US" baseline="0" dirty="0" err="1"/>
              <a:t>권영재입니다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17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본격적으로 저희 프로젝트 상세 진행 과정에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저희는 분석에 들어가기 앞서 </a:t>
            </a:r>
            <a:r>
              <a:rPr lang="ko-KR" altLang="en-US" dirty="0" err="1"/>
              <a:t>잇더컴퍼니</a:t>
            </a:r>
            <a:r>
              <a:rPr lang="ko-KR" altLang="en-US" dirty="0"/>
              <a:t> 측과의 미팅을 통해 </a:t>
            </a:r>
            <a:r>
              <a:rPr lang="en-US" altLang="ko-KR" dirty="0"/>
              <a:t>‘</a:t>
            </a:r>
            <a:r>
              <a:rPr lang="ko-KR" altLang="en-US" dirty="0" err="1"/>
              <a:t>꿀스틱</a:t>
            </a:r>
            <a:r>
              <a:rPr lang="en-US" altLang="ko-KR" dirty="0"/>
              <a:t>＇</a:t>
            </a:r>
            <a:r>
              <a:rPr lang="ko-KR" altLang="en-US" dirty="0"/>
              <a:t>키워드 내에서 상세 분석 요청사항을 </a:t>
            </a:r>
            <a:r>
              <a:rPr lang="ko-KR" altLang="en-US" dirty="0" err="1"/>
              <a:t>안내받았습니다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상세 요청사항은 다음과 같이 제품 브랜딩 방향성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패키지</a:t>
            </a:r>
            <a:r>
              <a:rPr lang="en-US" altLang="ko-KR" baseline="0" dirty="0"/>
              <a:t> </a:t>
            </a:r>
            <a:r>
              <a:rPr lang="ko-KR" altLang="en-US" baseline="0" dirty="0"/>
              <a:t>선호도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첨가물에 대한 반응</a:t>
            </a:r>
            <a:r>
              <a:rPr lang="en-US" altLang="ko-KR" baseline="0" dirty="0"/>
              <a:t>, </a:t>
            </a:r>
            <a:r>
              <a:rPr lang="ko-KR" altLang="en-US" baseline="0" dirty="0"/>
              <a:t>활용 레시피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콘텐츠 구상의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가지 </a:t>
            </a:r>
            <a:r>
              <a:rPr lang="ko-KR" altLang="en-US" baseline="0" dirty="0" err="1"/>
              <a:t>사항이였으며</a:t>
            </a:r>
            <a:r>
              <a:rPr lang="ko-KR" altLang="en-US" baseline="0" dirty="0"/>
              <a:t> 브랜딩의 경우 제주 기업인 만큼 제주의 꿀을 사용한 </a:t>
            </a:r>
            <a:r>
              <a:rPr lang="ko-KR" altLang="en-US" baseline="0" dirty="0" err="1"/>
              <a:t>꿀스틱</a:t>
            </a:r>
            <a:r>
              <a:rPr lang="ko-KR" altLang="en-US" baseline="0" dirty="0"/>
              <a:t> 브랜딩으로 방향성을 생각하고 있어 그 점을 고려한 분석이 필요했습니다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</a:t>
            </a:r>
            <a:r>
              <a:rPr lang="en-US" altLang="ko-KR" baseline="0" dirty="0"/>
              <a:t>5</a:t>
            </a:r>
            <a:r>
              <a:rPr lang="ko-KR" altLang="en-US" baseline="0" dirty="0"/>
              <a:t>가지 요청사항을 고려하여 기획서를 작성한 후 본격적으로 프로젝트에 돌입했습니다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69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가지 요청사항을 고려할 때</a:t>
            </a:r>
            <a:r>
              <a:rPr lang="en-US" altLang="ko-KR" dirty="0"/>
              <a:t>, </a:t>
            </a:r>
            <a:r>
              <a:rPr lang="ko-KR" altLang="en-US" dirty="0"/>
              <a:t>소비자들의 반응이 담긴 데이터가 필요했으며 따라서 </a:t>
            </a:r>
            <a:r>
              <a:rPr lang="en-US" altLang="ko-KR" dirty="0"/>
              <a:t>‘</a:t>
            </a:r>
            <a:r>
              <a:rPr lang="ko-KR" altLang="en-US" dirty="0" err="1"/>
              <a:t>꿀스틱</a:t>
            </a:r>
            <a:r>
              <a:rPr lang="en-US" altLang="ko-KR" dirty="0"/>
              <a:t>’ </a:t>
            </a:r>
            <a:r>
              <a:rPr lang="ko-KR" altLang="en-US" dirty="0"/>
              <a:t>제품에 대한 리뷰데이터와 블로그 데이터를 수집 대상으로 선정했습니다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양질의 데이터가 </a:t>
            </a:r>
            <a:r>
              <a:rPr lang="ko-KR" altLang="en-US" dirty="0"/>
              <a:t>많은 플랫폼으로 수집 대상을 우선 선정했고</a:t>
            </a:r>
            <a:r>
              <a:rPr lang="en-US" altLang="ko-KR" dirty="0"/>
              <a:t>, </a:t>
            </a:r>
            <a:r>
              <a:rPr lang="ko-KR" altLang="en-US" dirty="0"/>
              <a:t>다음과 같이 </a:t>
            </a:r>
            <a:r>
              <a:rPr lang="en-US" altLang="ko-KR" dirty="0"/>
              <a:t>4</a:t>
            </a:r>
            <a:r>
              <a:rPr lang="ko-KR" altLang="en-US" dirty="0"/>
              <a:t>개의 리뷰 플랫폼</a:t>
            </a:r>
            <a:r>
              <a:rPr lang="en-US" altLang="ko-KR" dirty="0"/>
              <a:t>, 1</a:t>
            </a:r>
            <a:r>
              <a:rPr lang="ko-KR" altLang="en-US" dirty="0"/>
              <a:t>개의 블로그 플랫폼에서 총 </a:t>
            </a:r>
            <a:r>
              <a:rPr lang="en-US" altLang="ko-KR" dirty="0"/>
              <a:t>73117</a:t>
            </a:r>
            <a:r>
              <a:rPr lang="ko-KR" altLang="en-US" dirty="0"/>
              <a:t>건의 리뷰 데이터와 </a:t>
            </a:r>
            <a:r>
              <a:rPr lang="en-US" altLang="ko-KR" dirty="0"/>
              <a:t>1768</a:t>
            </a:r>
            <a:r>
              <a:rPr lang="ko-KR" altLang="en-US" dirty="0"/>
              <a:t>개의 블로그 데이터를 수집했습니다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플랫폼 별로 각기 다른 사용자들의 성격을 확인할 수 있는데</a:t>
            </a:r>
            <a:r>
              <a:rPr lang="en-US" altLang="ko-KR" dirty="0"/>
              <a:t>, </a:t>
            </a:r>
            <a:r>
              <a:rPr lang="ko-KR" altLang="en-US" dirty="0"/>
              <a:t>스마트스토어의 경우 </a:t>
            </a:r>
            <a:r>
              <a:rPr lang="en-US" altLang="ko-KR" dirty="0"/>
              <a:t>30~40</a:t>
            </a:r>
            <a:r>
              <a:rPr lang="ko-KR" altLang="en-US" dirty="0"/>
              <a:t>대 연령에서 높은 이용률을 보였으며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133</a:t>
            </a:r>
            <a:r>
              <a:rPr lang="ko-KR" altLang="en-US" dirty="0"/>
              <a:t>개의 상품에서 </a:t>
            </a:r>
            <a:r>
              <a:rPr lang="en-US" altLang="ko-KR" dirty="0"/>
              <a:t>55796</a:t>
            </a:r>
            <a:r>
              <a:rPr lang="ko-KR" altLang="en-US" dirty="0"/>
              <a:t>건의 리뷰데이터를 수집했습니다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네이버 블로그의 경우 홍보성이 짙은 판매자들의 게시글이 많았으며 총 </a:t>
            </a:r>
            <a:r>
              <a:rPr lang="en-US" altLang="ko-KR" dirty="0"/>
              <a:t>1768</a:t>
            </a:r>
            <a:r>
              <a:rPr lang="ko-KR" altLang="en-US" dirty="0"/>
              <a:t>개의 글을 수집할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마켓컬리의</a:t>
            </a:r>
            <a:r>
              <a:rPr lang="ko-KR" altLang="en-US" dirty="0"/>
              <a:t> 경우 </a:t>
            </a:r>
            <a:r>
              <a:rPr lang="en-US" altLang="ko-KR" dirty="0"/>
              <a:t>30~40</a:t>
            </a:r>
            <a:r>
              <a:rPr lang="ko-KR" altLang="en-US" dirty="0"/>
              <a:t>대 여성 소비자들이 주 사용자로 꼽혔으며 </a:t>
            </a:r>
            <a:r>
              <a:rPr lang="en-US" altLang="ko-KR" dirty="0"/>
              <a:t>18</a:t>
            </a:r>
            <a:r>
              <a:rPr lang="ko-KR" altLang="en-US" dirty="0"/>
              <a:t>개의 상품에서 총 </a:t>
            </a:r>
            <a:r>
              <a:rPr lang="en-US" altLang="ko-KR" dirty="0"/>
              <a:t>10476</a:t>
            </a:r>
            <a:r>
              <a:rPr lang="ko-KR" altLang="en-US" dirty="0"/>
              <a:t>건의 리뷰를 수집했습니다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29cm</a:t>
            </a:r>
            <a:r>
              <a:rPr lang="ko-KR" altLang="en-US" dirty="0"/>
              <a:t>같은 경우 주 고객층은 </a:t>
            </a:r>
            <a:r>
              <a:rPr lang="en-US" altLang="ko-KR" dirty="0"/>
              <a:t>20~30</a:t>
            </a:r>
            <a:r>
              <a:rPr lang="ko-KR" altLang="en-US" dirty="0"/>
              <a:t>대 여성으로</a:t>
            </a:r>
            <a:r>
              <a:rPr lang="en-US" altLang="ko-KR" dirty="0"/>
              <a:t>, </a:t>
            </a:r>
            <a:r>
              <a:rPr lang="ko-KR" altLang="en-US" dirty="0" err="1"/>
              <a:t>힙한</a:t>
            </a:r>
            <a:r>
              <a:rPr lang="ko-KR" altLang="en-US" dirty="0"/>
              <a:t> 디자인으로 성공적으로 꿀 제품을 </a:t>
            </a:r>
            <a:r>
              <a:rPr lang="ko-KR" altLang="en-US" dirty="0" err="1"/>
              <a:t>브랜딩한</a:t>
            </a:r>
            <a:r>
              <a:rPr lang="ko-KR" altLang="en-US" dirty="0"/>
              <a:t> 워커비가 입점해 있으며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46</a:t>
            </a:r>
            <a:r>
              <a:rPr lang="ko-KR" altLang="en-US" dirty="0"/>
              <a:t>개의 상품에서 </a:t>
            </a:r>
            <a:r>
              <a:rPr lang="en-US" altLang="ko-KR" dirty="0"/>
              <a:t>4924</a:t>
            </a:r>
            <a:r>
              <a:rPr lang="ko-KR" altLang="en-US" dirty="0"/>
              <a:t>건의 리뷰를 수집했습니다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카카오톡 선물하기의 경우</a:t>
            </a:r>
            <a:r>
              <a:rPr lang="en-US" altLang="ko-KR" dirty="0"/>
              <a:t>, 29cm</a:t>
            </a:r>
            <a:r>
              <a:rPr lang="ko-KR" altLang="en-US" dirty="0"/>
              <a:t>와 비슷하게 </a:t>
            </a:r>
            <a:r>
              <a:rPr lang="en-US" altLang="ko-KR" dirty="0"/>
              <a:t>20~30</a:t>
            </a:r>
            <a:r>
              <a:rPr lang="ko-KR" altLang="en-US" dirty="0"/>
              <a:t>대 여성의 이용률이 높았는데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48</a:t>
            </a:r>
            <a:r>
              <a:rPr lang="ko-KR" altLang="en-US" dirty="0"/>
              <a:t>개의 상품에서 </a:t>
            </a:r>
            <a:r>
              <a:rPr lang="en-US" altLang="ko-KR" dirty="0"/>
              <a:t>1921</a:t>
            </a:r>
            <a:r>
              <a:rPr lang="ko-KR" altLang="en-US" dirty="0"/>
              <a:t>건의 리뷰를 수집했습니다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86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리뷰데이터와 블로그데이터는 다음과 같이 </a:t>
            </a:r>
            <a:r>
              <a:rPr lang="ko-KR" altLang="en-US" dirty="0" err="1"/>
              <a:t>뷰티풀수프</a:t>
            </a:r>
            <a:r>
              <a:rPr lang="en-US" altLang="ko-KR" dirty="0"/>
              <a:t>, </a:t>
            </a:r>
            <a:r>
              <a:rPr lang="ko-KR" altLang="en-US" dirty="0" err="1"/>
              <a:t>셀레니움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en-US" altLang="ko-KR" dirty="0"/>
              <a:t>API</a:t>
            </a:r>
            <a:r>
              <a:rPr lang="ko-KR" altLang="en-US" dirty="0"/>
              <a:t>를 활용하여 직접 데이터를 수집했습니다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3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분석에 사용한 알고리즘에 대해 설명해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워드투벡터를</a:t>
            </a:r>
            <a:r>
              <a:rPr lang="ko-KR" altLang="en-US" dirty="0"/>
              <a:t> 통해 연관 분석을 수행했습니다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워드투벡터란</a:t>
            </a:r>
            <a:r>
              <a:rPr lang="ko-KR" altLang="en-US" dirty="0"/>
              <a:t> </a:t>
            </a:r>
            <a:r>
              <a:rPr lang="ko-KR" altLang="en-US" dirty="0" err="1"/>
              <a:t>쉽게말해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비슷한 문맥에서 등장하는 단어는 비슷한 의미를 가진다</a:t>
            </a:r>
            <a:r>
              <a:rPr lang="en-US" altLang="ko-KR" dirty="0"/>
              <a:t>＇</a:t>
            </a:r>
            <a:r>
              <a:rPr lang="ko-KR" altLang="en-US" dirty="0"/>
              <a:t>라는 가정하에 만들어진 분산표현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단어를 다차원의 벡터 공간에 표현하고</a:t>
            </a:r>
            <a:r>
              <a:rPr lang="en-US" altLang="ko-KR" dirty="0"/>
              <a:t>, </a:t>
            </a:r>
            <a:r>
              <a:rPr lang="ko-KR" altLang="en-US" dirty="0"/>
              <a:t>벡터 간의 유사도를 계산하여 결국 단어의 문맥상의 의미를 파악할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이런 </a:t>
            </a:r>
            <a:r>
              <a:rPr lang="ko-KR" altLang="en-US" dirty="0" err="1"/>
              <a:t>워드투벡터를</a:t>
            </a:r>
            <a:r>
              <a:rPr lang="ko-KR" altLang="en-US" dirty="0"/>
              <a:t> 사용하여 리뷰와 블로그 데이터의 단어 간의 연관관계를 파악하고자 하였습니다</a:t>
            </a:r>
            <a:r>
              <a:rPr lang="en-US" altLang="ko-KR" dirty="0"/>
              <a:t>. (</a:t>
            </a:r>
            <a:r>
              <a:rPr lang="ko-KR" altLang="en-US" dirty="0" err="1"/>
              <a:t>스킵</a:t>
            </a:r>
            <a:r>
              <a:rPr lang="en-US" altLang="ko-KR" dirty="0"/>
              <a:t>-</a:t>
            </a:r>
            <a:r>
              <a:rPr lang="ko-KR" altLang="en-US" dirty="0" err="1"/>
              <a:t>그랩</a:t>
            </a:r>
            <a:r>
              <a:rPr lang="ko-KR" altLang="en-US" dirty="0"/>
              <a:t>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856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감성분석에 사용한 </a:t>
            </a:r>
            <a:r>
              <a:rPr lang="ko-KR" altLang="en-US" dirty="0" err="1"/>
              <a:t>코엘렉트라</a:t>
            </a:r>
            <a:r>
              <a:rPr lang="ko-KR" altLang="en-US" dirty="0"/>
              <a:t> 모델을 설명해드리겠습니다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기존에 많이 사용하는 사전 기반의 감성분석은 문장에 </a:t>
            </a:r>
            <a:r>
              <a:rPr lang="ko-KR" altLang="en-US" dirty="0" err="1"/>
              <a:t>긍부정의</a:t>
            </a:r>
            <a:r>
              <a:rPr lang="ko-KR" altLang="en-US" dirty="0"/>
              <a:t> 의미가 동시에 드러나거나 반어법을 사용하는 경우 쉽게 분류하지 못한다는 단점을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단점을 극복하기 위해 저희는 엘렉트라 모델을 사용해 감정 분석을 수행했습니다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엘렉트라는 </a:t>
            </a:r>
            <a:r>
              <a:rPr lang="en-US" altLang="ko-KR" dirty="0"/>
              <a:t>20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월에 구글에서 발표한 사전학습모델로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Regular"/>
              </a:rPr>
              <a:t>자연어 이해 능력 평가 벤치마크 데이터셋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SDGothicNeo-Regular"/>
              </a:rPr>
              <a:t>GLUE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Regular"/>
              </a:rPr>
              <a:t>의</a:t>
            </a:r>
            <a:r>
              <a:rPr lang="ko-KR" altLang="en-US" dirty="0"/>
              <a:t> 감정분석 </a:t>
            </a:r>
            <a:r>
              <a:rPr lang="en-US" altLang="ko-KR" dirty="0"/>
              <a:t>task</a:t>
            </a:r>
            <a:r>
              <a:rPr lang="ko-KR" altLang="en-US" dirty="0"/>
              <a:t>에서 </a:t>
            </a:r>
            <a:r>
              <a:rPr lang="en-US" altLang="ko-KR" dirty="0"/>
              <a:t>96.9%</a:t>
            </a:r>
            <a:r>
              <a:rPr lang="ko-KR" altLang="en-US" dirty="0"/>
              <a:t>의 정확도로 높은 수준의 성능을 보이고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엘렉트라 모델의 학습 과정을 간단히 말씀드리면</a:t>
            </a:r>
            <a:r>
              <a:rPr lang="en-US" altLang="ko-KR" dirty="0"/>
              <a:t>, Generator</a:t>
            </a:r>
            <a:r>
              <a:rPr lang="ko-KR" altLang="en-US" dirty="0"/>
              <a:t>에서는 </a:t>
            </a:r>
            <a:r>
              <a:rPr lang="ko-KR" altLang="en-US" dirty="0" err="1"/>
              <a:t>입력받은</a:t>
            </a:r>
            <a:r>
              <a:rPr lang="ko-KR" altLang="en-US" dirty="0"/>
              <a:t> 문장에서 일부 단어를 </a:t>
            </a:r>
            <a:r>
              <a:rPr lang="ko-KR" altLang="en-US" dirty="0" err="1"/>
              <a:t>마스킹한</a:t>
            </a:r>
            <a:r>
              <a:rPr lang="ko-KR" altLang="en-US" dirty="0"/>
              <a:t> 뒤 새로운 단어를 생성하여 해당 문장을 다시</a:t>
            </a:r>
            <a:r>
              <a:rPr lang="en-US" altLang="ko-KR" dirty="0"/>
              <a:t> </a:t>
            </a:r>
            <a:r>
              <a:rPr lang="ko-KR" altLang="en-US" dirty="0" err="1"/>
              <a:t>엘렉트라에</a:t>
            </a:r>
            <a:r>
              <a:rPr lang="ko-KR" altLang="en-US" dirty="0"/>
              <a:t> 입력합니다</a:t>
            </a:r>
            <a:r>
              <a:rPr lang="en-US" altLang="ko-KR" dirty="0"/>
              <a:t>. </a:t>
            </a:r>
            <a:r>
              <a:rPr lang="ko-KR" altLang="en-US" dirty="0"/>
              <a:t>그럼 엘렉트라는 각 단어가 원래 문장의 단어와 동일한지 검증하면서 학습을 진행하게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한국어로 사전학습한 </a:t>
            </a:r>
            <a:r>
              <a:rPr lang="en-US" altLang="ko-KR" dirty="0"/>
              <a:t>ko</a:t>
            </a:r>
            <a:r>
              <a:rPr lang="ko-KR" altLang="en-US" dirty="0"/>
              <a:t>엘렉트라 모델을 네이버 쇼핑</a:t>
            </a:r>
            <a:r>
              <a:rPr lang="en-US" altLang="ko-KR" dirty="0"/>
              <a:t> </a:t>
            </a:r>
            <a:r>
              <a:rPr lang="ko-KR" altLang="en-US" dirty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네이버 영화리뷰</a:t>
            </a:r>
            <a:r>
              <a:rPr lang="en-US" altLang="ko-KR" dirty="0"/>
              <a:t>, </a:t>
            </a:r>
            <a:r>
              <a:rPr lang="ko-KR" altLang="en-US" dirty="0"/>
              <a:t>스팀 게임리뷰로 </a:t>
            </a:r>
            <a:r>
              <a:rPr lang="ko-KR" altLang="en-US" dirty="0" err="1"/>
              <a:t>파인튜닝한</a:t>
            </a:r>
            <a:r>
              <a:rPr lang="ko-KR" altLang="en-US" dirty="0"/>
              <a:t> 모델을 사용해서 감성분석을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11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수집한 데이터에 대해 설명해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데이터 유형에 따라 컬럼이 좀 다른데</a:t>
            </a:r>
            <a:r>
              <a:rPr lang="en-US" altLang="ko-KR" dirty="0"/>
              <a:t>, </a:t>
            </a:r>
            <a:r>
              <a:rPr lang="ko-KR" altLang="en-US" dirty="0"/>
              <a:t>네이버 </a:t>
            </a:r>
            <a:r>
              <a:rPr lang="ko-KR" altLang="en-US" dirty="0" err="1"/>
              <a:t>블로그같은</a:t>
            </a:r>
            <a:r>
              <a:rPr lang="ko-KR" altLang="en-US" dirty="0"/>
              <a:t> 경우 블로그 포스팅 날짜</a:t>
            </a:r>
            <a:r>
              <a:rPr lang="en-US" altLang="ko-KR" dirty="0"/>
              <a:t>, </a:t>
            </a:r>
            <a:r>
              <a:rPr lang="ko-KR" altLang="en-US" dirty="0"/>
              <a:t>블로그 </a:t>
            </a:r>
            <a:r>
              <a:rPr lang="en-US" altLang="ko-KR" dirty="0" err="1"/>
              <a:t>url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그리고 실제 블로그 텍스트로 구성이 되어있습니다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리뷰데이터 중</a:t>
            </a:r>
            <a:r>
              <a:rPr lang="en-US" altLang="ko-KR" dirty="0"/>
              <a:t> </a:t>
            </a:r>
            <a:r>
              <a:rPr lang="ko-KR" altLang="en-US" dirty="0" err="1"/>
              <a:t>마켓컬리</a:t>
            </a:r>
            <a:r>
              <a:rPr lang="en-US" altLang="ko-KR" dirty="0"/>
              <a:t>, 29cm, </a:t>
            </a:r>
            <a:r>
              <a:rPr lang="ko-KR" altLang="en-US" dirty="0"/>
              <a:t>스마트스토어의 경우 제품명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리뷰 작성 날짜</a:t>
            </a:r>
            <a:r>
              <a:rPr lang="en-US" altLang="ko-KR" dirty="0"/>
              <a:t>, </a:t>
            </a:r>
            <a:r>
              <a:rPr lang="ko-KR" altLang="en-US" dirty="0"/>
              <a:t>선택옵션</a:t>
            </a:r>
            <a:r>
              <a:rPr lang="en-US" altLang="ko-KR" dirty="0"/>
              <a:t>, </a:t>
            </a:r>
            <a:r>
              <a:rPr lang="ko-KR" altLang="en-US" dirty="0"/>
              <a:t>리뷰 텍스트로 </a:t>
            </a:r>
            <a:r>
              <a:rPr lang="ko-KR" altLang="en-US" dirty="0" err="1"/>
              <a:t>구성되어있으며</a:t>
            </a:r>
            <a:r>
              <a:rPr lang="ko-KR" altLang="en-US" dirty="0"/>
              <a:t> 카카오톡 선물하기의 경우 추가적으로 시스템 내에 상황과 </a:t>
            </a:r>
            <a:r>
              <a:rPr lang="ko-KR" altLang="en-US" dirty="0" err="1"/>
              <a:t>선물받은</a:t>
            </a:r>
            <a:r>
              <a:rPr lang="ko-KR" altLang="en-US" dirty="0"/>
              <a:t> 사람에 대한 태그 항목이 있어 추가로 수집하여 데이터를 구성했습니다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485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형태소 분석기에 대해 설명해드리겠습니다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바른</a:t>
            </a:r>
            <a:r>
              <a:rPr lang="en-US" altLang="ko-KR" dirty="0"/>
              <a:t>ai</a:t>
            </a:r>
            <a:r>
              <a:rPr lang="ko-KR" altLang="en-US" dirty="0"/>
              <a:t>에서 발표한 모호성 해소 성능 평가 순위가 가장 높은 </a:t>
            </a:r>
            <a:r>
              <a:rPr lang="ko-KR" altLang="en-US" dirty="0" err="1"/>
              <a:t>바른과</a:t>
            </a:r>
            <a:r>
              <a:rPr lang="ko-KR" altLang="en-US" dirty="0"/>
              <a:t> 키위 분석기를 사용하여 형태소 분석을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블로그 데이터와 리뷰 데이터의 성격이 다른 만큼 각 데이터에서 분석기별 성능을 비교한 후 리뷰데이터는 바른</a:t>
            </a:r>
            <a:r>
              <a:rPr lang="en-US" altLang="ko-KR" dirty="0"/>
              <a:t>, </a:t>
            </a:r>
            <a:r>
              <a:rPr lang="ko-KR" altLang="en-US" dirty="0"/>
              <a:t>블로그데이터는 키위를 활용해 형태소 </a:t>
            </a:r>
            <a:r>
              <a:rPr lang="ko-KR" altLang="en-US" dirty="0" err="1"/>
              <a:t>분석를</a:t>
            </a:r>
            <a:r>
              <a:rPr lang="ko-KR" altLang="en-US" dirty="0"/>
              <a:t> 수행했습니다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69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형태소 분석기에서 분리된 단어들 중 의미 없는 단어들과 너무 당연한 단어들을 </a:t>
            </a:r>
            <a:r>
              <a:rPr lang="ko-KR" altLang="en-US" dirty="0" err="1"/>
              <a:t>불용어</a:t>
            </a:r>
            <a:r>
              <a:rPr lang="ko-KR" altLang="en-US" dirty="0"/>
              <a:t> 처리하여 데이터를 전처리한 후 분석을 수행했습니다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앞에 보시면 알 수 있듯이 </a:t>
            </a:r>
            <a:r>
              <a:rPr lang="ko-KR" altLang="en-US" dirty="0" err="1"/>
              <a:t>ㅎ</a:t>
            </a:r>
            <a:r>
              <a:rPr lang="en-US" altLang="ko-KR" dirty="0"/>
              <a:t>, </a:t>
            </a:r>
            <a:r>
              <a:rPr lang="ko-KR" altLang="en-US" dirty="0"/>
              <a:t>거와 같은 </a:t>
            </a:r>
            <a:r>
              <a:rPr lang="ko-KR" altLang="en-US" dirty="0" err="1"/>
              <a:t>의미없는</a:t>
            </a:r>
            <a:r>
              <a:rPr lang="ko-KR" altLang="en-US" dirty="0"/>
              <a:t> 단어</a:t>
            </a:r>
            <a:r>
              <a:rPr lang="en-US" altLang="ko-KR" dirty="0"/>
              <a:t>, </a:t>
            </a:r>
            <a:r>
              <a:rPr lang="ko-KR" altLang="en-US" dirty="0"/>
              <a:t>꿀과 구매와 같은 당연한 단어들이 제거된 것을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6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</a:t>
            </a:r>
            <a:r>
              <a:rPr lang="en-US" altLang="ko-KR" dirty="0"/>
              <a:t>, </a:t>
            </a:r>
            <a:r>
              <a:rPr lang="ko-KR" altLang="en-US" dirty="0"/>
              <a:t>첫번째로 첨가물에 대한 분석 결과부터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163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블로그 데이터에서도 다양한 첨가물이 나타나지만</a:t>
            </a:r>
            <a:r>
              <a:rPr lang="en-US" altLang="ko-KR" dirty="0"/>
              <a:t>, </a:t>
            </a:r>
            <a:r>
              <a:rPr lang="ko-KR" altLang="en-US" dirty="0"/>
              <a:t>실제 제품을 확인하기가 어려워</a:t>
            </a:r>
            <a:r>
              <a:rPr lang="en-US" altLang="ko-KR" dirty="0"/>
              <a:t>, </a:t>
            </a:r>
            <a:r>
              <a:rPr lang="ko-KR" altLang="en-US" dirty="0"/>
              <a:t>리뷰 데이터를 바탕으로 첨가물에 대한 분석을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 결과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206</a:t>
            </a:r>
            <a:r>
              <a:rPr lang="ko-KR" altLang="en-US" dirty="0"/>
              <a:t>개의 </a:t>
            </a:r>
            <a:r>
              <a:rPr lang="ko-KR" altLang="en-US" dirty="0" err="1"/>
              <a:t>꿀스틱</a:t>
            </a:r>
            <a:r>
              <a:rPr lang="ko-KR" altLang="en-US" dirty="0"/>
              <a:t> 제품 중 첨가물이 포함된 </a:t>
            </a:r>
            <a:r>
              <a:rPr lang="ko-KR" altLang="en-US" dirty="0" err="1"/>
              <a:t>꿀스틱은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개로</a:t>
            </a:r>
            <a:r>
              <a:rPr lang="en-US" altLang="ko-KR" dirty="0"/>
              <a:t>, </a:t>
            </a:r>
            <a:r>
              <a:rPr lang="ko-KR" altLang="en-US" dirty="0"/>
              <a:t>단 </a:t>
            </a:r>
            <a:r>
              <a:rPr lang="en-US" altLang="ko-KR" dirty="0"/>
              <a:t>4.3%</a:t>
            </a:r>
            <a:r>
              <a:rPr lang="ko-KR" altLang="en-US" dirty="0"/>
              <a:t>에 불과하여 아직 시중에 첨가물이 들어간 </a:t>
            </a:r>
            <a:r>
              <a:rPr lang="ko-KR" altLang="en-US" dirty="0" err="1"/>
              <a:t>꿀스틱은</a:t>
            </a:r>
            <a:r>
              <a:rPr lang="ko-KR" altLang="en-US" dirty="0"/>
              <a:t> 거의 없는 것으로 확인되었습니다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9</a:t>
            </a:r>
            <a:r>
              <a:rPr lang="ko-KR" altLang="en-US" dirty="0"/>
              <a:t>개의 첨가물은 보시는 것과 같이 복숭아</a:t>
            </a:r>
            <a:r>
              <a:rPr lang="en-US" altLang="ko-KR" dirty="0"/>
              <a:t>, </a:t>
            </a:r>
            <a:r>
              <a:rPr lang="ko-KR" altLang="en-US" dirty="0"/>
              <a:t>블루베리</a:t>
            </a:r>
            <a:r>
              <a:rPr lang="en-US" altLang="ko-KR" dirty="0"/>
              <a:t>, </a:t>
            </a:r>
            <a:r>
              <a:rPr lang="ko-KR" altLang="en-US" dirty="0"/>
              <a:t>레몬</a:t>
            </a:r>
            <a:r>
              <a:rPr lang="en-US" altLang="ko-KR" dirty="0"/>
              <a:t>, </a:t>
            </a:r>
            <a:r>
              <a:rPr lang="ko-KR" altLang="en-US" dirty="0" err="1"/>
              <a:t>초코</a:t>
            </a:r>
            <a:r>
              <a:rPr lang="ko-KR" altLang="en-US" dirty="0"/>
              <a:t> 등 다양하게 나타나고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다음과 같은 순서로 이어지겠습니다</a:t>
            </a:r>
            <a:endParaRPr lang="en-US" altLang="ko-KR" dirty="0"/>
          </a:p>
          <a:p>
            <a:r>
              <a:rPr lang="ko-KR" altLang="en-US" dirty="0"/>
              <a:t>개요</a:t>
            </a:r>
            <a:r>
              <a:rPr lang="en-US" altLang="ko-KR" dirty="0"/>
              <a:t>-</a:t>
            </a:r>
            <a:r>
              <a:rPr lang="ko-KR" altLang="en-US" dirty="0" err="1"/>
              <a:t>팀구성</a:t>
            </a:r>
            <a:r>
              <a:rPr lang="ko-KR" altLang="en-US" dirty="0"/>
              <a:t> 및 역할 </a:t>
            </a:r>
            <a:r>
              <a:rPr lang="en-US" altLang="ko-KR" dirty="0"/>
              <a:t>– </a:t>
            </a:r>
            <a:r>
              <a:rPr lang="ko-KR" altLang="en-US" dirty="0"/>
              <a:t>수행절차 및 방법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그리고 </a:t>
            </a:r>
            <a:r>
              <a:rPr lang="ko-KR" altLang="en-US" dirty="0"/>
              <a:t>데이터분석과 수행결과와 보완사항으로 마무리할 예정입니다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78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첨가물에 대한 소비자들이 생각하는 </a:t>
            </a:r>
            <a:r>
              <a:rPr lang="ko-KR" altLang="en-US" dirty="0" err="1"/>
              <a:t>긍부정요인을</a:t>
            </a:r>
            <a:r>
              <a:rPr lang="ko-KR" altLang="en-US" dirty="0"/>
              <a:t> 감성분석을 통해  분석해봤습니다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네이버 스마트스토어의 </a:t>
            </a:r>
            <a:r>
              <a:rPr lang="ko-KR" altLang="en-US" dirty="0" err="1"/>
              <a:t>굼</a:t>
            </a:r>
            <a:r>
              <a:rPr lang="ko-KR" altLang="en-US" dirty="0"/>
              <a:t> </a:t>
            </a:r>
            <a:r>
              <a:rPr lang="ko-KR" altLang="en-US" dirty="0" err="1"/>
              <a:t>플렉스</a:t>
            </a:r>
            <a:r>
              <a:rPr lang="ko-KR" altLang="en-US" dirty="0"/>
              <a:t> </a:t>
            </a:r>
            <a:r>
              <a:rPr lang="ko-KR" altLang="en-US" dirty="0" err="1"/>
              <a:t>꿀스틱</a:t>
            </a:r>
            <a:r>
              <a:rPr lang="ko-KR" altLang="en-US" dirty="0"/>
              <a:t> 제품의 경우 블루베리</a:t>
            </a:r>
            <a:r>
              <a:rPr lang="en-US" altLang="ko-KR" dirty="0"/>
              <a:t>, </a:t>
            </a:r>
            <a:r>
              <a:rPr lang="ko-KR" altLang="en-US" dirty="0"/>
              <a:t>복숭아</a:t>
            </a:r>
            <a:r>
              <a:rPr lang="en-US" altLang="ko-KR" dirty="0"/>
              <a:t>, </a:t>
            </a:r>
            <a:r>
              <a:rPr lang="ko-KR" altLang="en-US" dirty="0"/>
              <a:t>쑥</a:t>
            </a:r>
            <a:r>
              <a:rPr lang="en-US" altLang="ko-KR" dirty="0"/>
              <a:t>, </a:t>
            </a:r>
            <a:r>
              <a:rPr lang="ko-KR" altLang="en-US" dirty="0"/>
              <a:t>솔잎</a:t>
            </a:r>
            <a:r>
              <a:rPr lang="en-US" altLang="ko-KR" dirty="0"/>
              <a:t>, </a:t>
            </a:r>
            <a:r>
              <a:rPr lang="ko-KR" altLang="en-US" dirty="0"/>
              <a:t>홍삼의 다섯가지 첨가물이 있지만 홍삼 제품 리뷰는 없었고</a:t>
            </a:r>
            <a:r>
              <a:rPr lang="en-US" altLang="ko-KR" dirty="0"/>
              <a:t>, </a:t>
            </a:r>
            <a:r>
              <a:rPr lang="ko-KR" altLang="en-US" dirty="0"/>
              <a:t>나머지 첨가물에 대해서 모두 긍정적인 반응을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리뷰를 살펴보면</a:t>
            </a:r>
            <a:r>
              <a:rPr lang="en-US" altLang="ko-KR" dirty="0"/>
              <a:t>, </a:t>
            </a:r>
            <a:r>
              <a:rPr lang="ko-KR" altLang="en-US" dirty="0" err="1"/>
              <a:t>블루베리맛이라</a:t>
            </a:r>
            <a:r>
              <a:rPr lang="ko-KR" altLang="en-US" dirty="0"/>
              <a:t> 먹기 좋다</a:t>
            </a:r>
            <a:r>
              <a:rPr lang="en-US" altLang="ko-KR" dirty="0"/>
              <a:t>, </a:t>
            </a:r>
            <a:r>
              <a:rPr lang="ko-KR" altLang="en-US" dirty="0" err="1"/>
              <a:t>솔잎맛이라</a:t>
            </a:r>
            <a:r>
              <a:rPr lang="ko-KR" altLang="en-US" dirty="0"/>
              <a:t> </a:t>
            </a:r>
            <a:r>
              <a:rPr lang="ko-KR" altLang="en-US" dirty="0" err="1"/>
              <a:t>좋다와</a:t>
            </a:r>
            <a:r>
              <a:rPr lang="ko-KR" altLang="en-US" dirty="0"/>
              <a:t> 같은 첨가물의 맛에 대한 긍정적인 반응이 많았습니다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78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29cm</a:t>
            </a:r>
            <a:r>
              <a:rPr lang="ko-KR" altLang="en-US" dirty="0"/>
              <a:t>의 </a:t>
            </a:r>
            <a:r>
              <a:rPr lang="ko-KR" altLang="en-US" dirty="0" err="1"/>
              <a:t>워커비</a:t>
            </a:r>
            <a:r>
              <a:rPr lang="ko-KR" altLang="en-US" dirty="0"/>
              <a:t> </a:t>
            </a:r>
            <a:r>
              <a:rPr lang="ko-KR" altLang="en-US" dirty="0" err="1"/>
              <a:t>꿀스틱</a:t>
            </a:r>
            <a:r>
              <a:rPr lang="ko-KR" altLang="en-US" dirty="0"/>
              <a:t> 제품들의 경우</a:t>
            </a:r>
            <a:r>
              <a:rPr lang="en-US" altLang="ko-KR" dirty="0"/>
              <a:t>, </a:t>
            </a:r>
            <a:r>
              <a:rPr lang="ko-KR" altLang="en-US" dirty="0"/>
              <a:t>바닐라</a:t>
            </a:r>
            <a:r>
              <a:rPr lang="en-US" altLang="ko-KR" dirty="0"/>
              <a:t>/</a:t>
            </a:r>
            <a:r>
              <a:rPr lang="ko-KR" altLang="en-US" dirty="0"/>
              <a:t>레몬</a:t>
            </a:r>
            <a:r>
              <a:rPr lang="en-US" altLang="ko-KR" dirty="0"/>
              <a:t>/</a:t>
            </a:r>
            <a:r>
              <a:rPr lang="ko-KR" altLang="en-US" dirty="0" err="1"/>
              <a:t>시나몬</a:t>
            </a:r>
            <a:r>
              <a:rPr lang="en-US" altLang="ko-KR" dirty="0"/>
              <a:t>/</a:t>
            </a:r>
            <a:r>
              <a:rPr lang="ko-KR" altLang="en-US" dirty="0" err="1"/>
              <a:t>초코</a:t>
            </a:r>
            <a:r>
              <a:rPr lang="ko-KR" altLang="en-US" dirty="0"/>
              <a:t> 첨가물이 있었고</a:t>
            </a:r>
            <a:r>
              <a:rPr lang="en-US" altLang="ko-KR" dirty="0"/>
              <a:t>, </a:t>
            </a:r>
            <a:r>
              <a:rPr lang="ko-KR" altLang="en-US" dirty="0"/>
              <a:t>실제 리뷰를 살펴보면 바닐라 향이 느껴져서 좋다</a:t>
            </a:r>
            <a:r>
              <a:rPr lang="en-US" altLang="ko-KR" dirty="0"/>
              <a:t>, </a:t>
            </a:r>
            <a:r>
              <a:rPr lang="ko-KR" altLang="en-US" dirty="0"/>
              <a:t>레몬향이 </a:t>
            </a:r>
            <a:r>
              <a:rPr lang="ko-KR" altLang="en-US" dirty="0" err="1"/>
              <a:t>좋다와</a:t>
            </a:r>
            <a:r>
              <a:rPr lang="ko-KR" altLang="en-US" dirty="0"/>
              <a:t> 같은 향에 대한 긍정적인 반응이 많았습니다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앞선 </a:t>
            </a:r>
            <a:r>
              <a:rPr lang="ko-KR" altLang="en-US" dirty="0" err="1"/>
              <a:t>굼플렉스</a:t>
            </a:r>
            <a:r>
              <a:rPr lang="ko-KR" altLang="en-US" dirty="0"/>
              <a:t> 제품과 유사하게</a:t>
            </a:r>
            <a:r>
              <a:rPr lang="en-US" altLang="ko-KR" dirty="0"/>
              <a:t>, </a:t>
            </a:r>
            <a:r>
              <a:rPr lang="ko-KR" altLang="en-US" dirty="0"/>
              <a:t>첨가물의 맛과 향에 대한 긍정적인 리뷰가 많아 첨가물에 대한 선호가 제품에 대한 긍정적인 반응으로 이어지는 것을 확인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</a:t>
            </a:r>
            <a:r>
              <a:rPr lang="ko-KR" altLang="en-US" dirty="0" err="1"/>
              <a:t>바닐라라떼</a:t>
            </a:r>
            <a:r>
              <a:rPr lang="en-US" altLang="ko-KR" dirty="0"/>
              <a:t>, </a:t>
            </a:r>
            <a:r>
              <a:rPr lang="ko-KR" altLang="en-US" dirty="0" err="1"/>
              <a:t>레몬탄산수</a:t>
            </a:r>
            <a:r>
              <a:rPr lang="en-US" altLang="ko-KR" dirty="0"/>
              <a:t>, </a:t>
            </a:r>
            <a:r>
              <a:rPr lang="ko-KR" altLang="en-US" dirty="0" err="1"/>
              <a:t>시나몬베이글과</a:t>
            </a:r>
            <a:r>
              <a:rPr lang="ko-KR" altLang="en-US" dirty="0"/>
              <a:t> 같은 첨가물을 활용한 레시피가 나타나는 것도 확인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921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첨가물 </a:t>
            </a:r>
            <a:r>
              <a:rPr lang="ko-KR" altLang="en-US" dirty="0" err="1"/>
              <a:t>꿀스틱의</a:t>
            </a:r>
            <a:r>
              <a:rPr lang="ko-KR" altLang="en-US" dirty="0"/>
              <a:t> 부정리뷰는 </a:t>
            </a:r>
            <a:r>
              <a:rPr lang="ko-KR" altLang="en-US" dirty="0" err="1"/>
              <a:t>워커비</a:t>
            </a:r>
            <a:r>
              <a:rPr lang="ko-KR" altLang="en-US" dirty="0"/>
              <a:t> </a:t>
            </a:r>
            <a:r>
              <a:rPr lang="ko-KR" altLang="en-US" dirty="0" err="1"/>
              <a:t>초코</a:t>
            </a:r>
            <a:r>
              <a:rPr lang="ko-KR" altLang="en-US" dirty="0"/>
              <a:t> </a:t>
            </a:r>
            <a:r>
              <a:rPr lang="ko-KR" altLang="en-US" dirty="0" err="1"/>
              <a:t>꿀스틱이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건</a:t>
            </a:r>
            <a:r>
              <a:rPr lang="en-US" altLang="ko-KR" dirty="0"/>
              <a:t>, </a:t>
            </a:r>
            <a:r>
              <a:rPr lang="ko-KR" altLang="en-US" dirty="0" err="1"/>
              <a:t>레몬꿀스틱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건 존재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리뷰들을 전부 살펴본 결과 보시는 것과 같이 양이나 가격에 대한 불만족으로</a:t>
            </a:r>
            <a:r>
              <a:rPr lang="en-US" altLang="ko-KR" dirty="0"/>
              <a:t>, </a:t>
            </a:r>
            <a:r>
              <a:rPr lang="ko-KR" altLang="en-US" dirty="0"/>
              <a:t>첨가물에 대한 불만족 사항은 아님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첨가물에 대한 불만족보다는 양이나 가격에 대한 부정리뷰로 나타남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25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첨가물에 대한 </a:t>
            </a:r>
            <a:r>
              <a:rPr lang="ko-KR" altLang="en-US" dirty="0" err="1"/>
              <a:t>긍부정</a:t>
            </a:r>
            <a:r>
              <a:rPr lang="ko-KR" altLang="en-US" dirty="0"/>
              <a:t> 분석을 종합하면</a:t>
            </a:r>
            <a:r>
              <a:rPr lang="en-US" altLang="ko-KR" dirty="0"/>
              <a:t>, </a:t>
            </a:r>
            <a:r>
              <a:rPr lang="ko-KR" altLang="en-US" dirty="0"/>
              <a:t>첨가물에 대한 선호가 긍정리뷰로 이어지고</a:t>
            </a:r>
            <a:r>
              <a:rPr lang="en-US" altLang="ko-KR" dirty="0"/>
              <a:t>, </a:t>
            </a:r>
            <a:r>
              <a:rPr lang="ko-KR" altLang="en-US" dirty="0"/>
              <a:t>따라서 첨가물에 대한 부정리뷰는 나타나지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결국 소비자의 첨가물에 대한 선호가 제품 구매로 이어진다는 것을 알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첨가물을 넣는 것은 소비자들의 선호도를 고려해 신중하게 </a:t>
            </a:r>
            <a:r>
              <a:rPr lang="ko-KR" altLang="en-US" dirty="0" err="1"/>
              <a:t>결정해야하며</a:t>
            </a:r>
            <a:r>
              <a:rPr lang="en-US" altLang="ko-KR" dirty="0"/>
              <a:t>, </a:t>
            </a:r>
            <a:r>
              <a:rPr lang="ko-KR" altLang="en-US" dirty="0"/>
              <a:t>만약 첨가물을 넣을 경우 대중적이고 일반적으로 선호도가 높은 첨가물을 넣는 것이 더 많은 소비자들을 유인할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954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레시피 분석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515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58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86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07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두잇</a:t>
            </a:r>
            <a:r>
              <a:rPr lang="ko-KR" altLang="en-US" dirty="0"/>
              <a:t> 팀은 </a:t>
            </a:r>
            <a:r>
              <a:rPr lang="ko-KR" altLang="en-US" dirty="0" err="1"/>
              <a:t>잇더컴퍼니라는</a:t>
            </a:r>
            <a:r>
              <a:rPr lang="ko-KR" altLang="en-US" dirty="0"/>
              <a:t> 기업과 함께 프로젝트를 진행했는데요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ko-KR" altLang="en-US" dirty="0" err="1"/>
              <a:t>잇더컴퍼니가</a:t>
            </a:r>
            <a:r>
              <a:rPr lang="ko-KR" altLang="en-US" dirty="0"/>
              <a:t> 어떤 기업인지 먼저 설명해드리겠습니다</a:t>
            </a:r>
            <a:r>
              <a:rPr lang="en-US" altLang="ko-KR" dirty="0"/>
              <a:t>.</a:t>
            </a:r>
          </a:p>
          <a:p>
            <a:pPr latinLnBrk="1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O2O,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온라인 투 오프라인 플랫폼을 통해 자사 온라인몰에서 오프라인의 고객들과 소통하며 고객들에게 맞춤형 먹거리 큐레이션 서비스를 제공하고 있습니다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큐레이션 서비스를 통해 먹거리 관련 스트레스를 해결하기 위해 노력하는 기업이라고 할 수 있겠습니다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제주지역 우수 벤처기업으로 선정되고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쑥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쫀득이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제품이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아메리카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＇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혁신제품상 금상을 수상하는 등 우수성을 인정받고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밑에 보이는 제품들은 현재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대표 제품들인데요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순서대로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출산맘을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산후조리간식박스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&gt;,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끼니키트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&gt;, &lt;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맘편한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쑥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쫀득이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&gt;, &lt;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로얄서밋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산양삼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잇더컴퍼니가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다양한 먹거리 관련 스트레스 해소를 위해 노력하고 있는 것을 보실 수 있습니다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0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잇더컴퍼니는</a:t>
            </a:r>
            <a:r>
              <a:rPr lang="ko-KR" altLang="en-US" dirty="0"/>
              <a:t> 한국 임업진흥원과 연계하여 사업을 자주 진행해왔습니다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이번엔 </a:t>
            </a:r>
            <a:r>
              <a:rPr lang="en-US" altLang="ko-KR" dirty="0"/>
              <a:t>k</a:t>
            </a:r>
            <a:r>
              <a:rPr lang="ko-KR" altLang="en-US" dirty="0"/>
              <a:t>포레스트</a:t>
            </a:r>
            <a:r>
              <a:rPr lang="ko-KR" altLang="en-US" baseline="0" dirty="0"/>
              <a:t> 인증을 받은 꿀을 바탕으로 </a:t>
            </a:r>
            <a:r>
              <a:rPr lang="ko-KR" altLang="en-US" baseline="0" dirty="0" err="1"/>
              <a:t>소포장</a:t>
            </a:r>
            <a:r>
              <a:rPr lang="ko-KR" altLang="en-US" baseline="0" dirty="0"/>
              <a:t> 꿀 제품을 기획하고 있었는데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앞에 보시는 것과 같이 시중에 </a:t>
            </a:r>
            <a:r>
              <a:rPr lang="ko-KR" altLang="en-US" baseline="0" dirty="0" err="1"/>
              <a:t>소포장</a:t>
            </a:r>
            <a:r>
              <a:rPr lang="ko-KR" altLang="en-US" baseline="0" dirty="0"/>
              <a:t>  </a:t>
            </a:r>
            <a:r>
              <a:rPr lang="ko-KR" altLang="en-US" baseline="0" dirty="0" err="1"/>
              <a:t>꿀스틱</a:t>
            </a:r>
            <a:r>
              <a:rPr lang="ko-KR" altLang="en-US" baseline="0" dirty="0"/>
              <a:t> 제품이 이미 너무 많은 만큼 새로운 경쟁력을 가진 제품 기획을 위한 분석이 필요했고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이에 저희가 </a:t>
            </a:r>
            <a:r>
              <a:rPr lang="en-US" altLang="ko-KR" baseline="0" dirty="0"/>
              <a:t>‘</a:t>
            </a:r>
            <a:r>
              <a:rPr lang="ko-KR" altLang="en-US" baseline="0" dirty="0" err="1"/>
              <a:t>꿀스틱</a:t>
            </a:r>
            <a:r>
              <a:rPr lang="en-US" altLang="ko-KR" baseline="0" dirty="0"/>
              <a:t>＇</a:t>
            </a:r>
            <a:r>
              <a:rPr lang="ko-KR" altLang="en-US" baseline="0" dirty="0"/>
              <a:t>이라는 키워드를 받아 분석을 진행하게 되었습니다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662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전체 구조는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신제품을 </a:t>
            </a:r>
            <a:r>
              <a:rPr lang="ko-KR" altLang="en-US" dirty="0" err="1"/>
              <a:t>기획하는만큼</a:t>
            </a:r>
            <a:r>
              <a:rPr lang="ko-KR" altLang="en-US" dirty="0"/>
              <a:t> </a:t>
            </a:r>
            <a:r>
              <a:rPr lang="ko-KR" altLang="en-US" dirty="0" err="1"/>
              <a:t>꿀스틱에</a:t>
            </a:r>
            <a:r>
              <a:rPr lang="ko-KR" altLang="en-US" dirty="0"/>
              <a:t> 대한 소비자들의 반응을 </a:t>
            </a:r>
            <a:r>
              <a:rPr lang="ko-KR" altLang="en-US" dirty="0" err="1"/>
              <a:t>담고있는</a:t>
            </a:r>
            <a:r>
              <a:rPr lang="ko-KR" altLang="en-US" dirty="0"/>
              <a:t> 외부 데이터를 직접 크롤링하고</a:t>
            </a:r>
            <a:r>
              <a:rPr lang="en-US" altLang="ko-KR" dirty="0"/>
              <a:t>, </a:t>
            </a:r>
            <a:endParaRPr lang="en-US" altLang="ko-KR" baseline="0" dirty="0"/>
          </a:p>
          <a:p>
            <a:r>
              <a:rPr lang="ko-KR" altLang="en-US" baseline="0" dirty="0"/>
              <a:t>이후 </a:t>
            </a:r>
            <a:r>
              <a:rPr lang="ko-KR" altLang="en-US" baseline="0" dirty="0" err="1"/>
              <a:t>전처리</a:t>
            </a:r>
            <a:r>
              <a:rPr lang="ko-KR" altLang="en-US" baseline="0" dirty="0"/>
              <a:t> 과정을 거쳐 분석을 통해 인사이트를 뽑아내고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이를 실제 신제품 기획으로 연결시키고자 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76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프로젝트과정에서 데이터 수집 및 분석을</a:t>
            </a:r>
            <a:r>
              <a:rPr lang="ko-KR" altLang="en-US" baseline="0" dirty="0"/>
              <a:t> 위해 파이썬 언어를 기본적으로 사용하고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추가적으로 </a:t>
            </a:r>
            <a:r>
              <a:rPr lang="ko-KR" altLang="en-US" baseline="0" dirty="0" err="1"/>
              <a:t>태블로를</a:t>
            </a:r>
            <a:r>
              <a:rPr lang="ko-KR" altLang="en-US" baseline="0" dirty="0"/>
              <a:t> 사용하여 시각화를 진행했습니다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469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이 프로젝트를 통해 </a:t>
            </a:r>
            <a:r>
              <a:rPr lang="ko-KR" altLang="en-US" dirty="0" err="1"/>
              <a:t>잇더컴퍼니에서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제주를 대표할 수 있는 지속가능한 </a:t>
            </a:r>
            <a:r>
              <a:rPr lang="ko-KR" altLang="en-US" dirty="0" err="1"/>
              <a:t>꿀스틱</a:t>
            </a:r>
            <a:r>
              <a:rPr lang="en-US" altLang="ko-KR" dirty="0"/>
              <a:t>＂</a:t>
            </a:r>
            <a:r>
              <a:rPr lang="ko-KR" altLang="en-US" dirty="0"/>
              <a:t>을 기획할 수 있도록 돕는 것을 목표로 이 프로젝트를 진행하였습니다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725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</a:t>
            </a:r>
            <a:r>
              <a:rPr lang="ko-KR" altLang="en-US" dirty="0" err="1"/>
              <a:t>두잇팀은</a:t>
            </a:r>
            <a:r>
              <a:rPr lang="ko-KR" altLang="en-US" dirty="0"/>
              <a:t> 홍성욱 팀장님과 권영재</a:t>
            </a:r>
            <a:r>
              <a:rPr lang="en-US" altLang="ko-KR" dirty="0"/>
              <a:t>, </a:t>
            </a:r>
            <a:r>
              <a:rPr lang="ko-KR" altLang="en-US" dirty="0" err="1"/>
              <a:t>신익환</a:t>
            </a:r>
            <a:r>
              <a:rPr lang="ko-KR" altLang="en-US" dirty="0"/>
              <a:t> 팀원으로 구성되었으며</a:t>
            </a:r>
            <a:r>
              <a:rPr lang="en-US" altLang="ko-KR" dirty="0"/>
              <a:t>, </a:t>
            </a:r>
            <a:r>
              <a:rPr lang="ko-KR" altLang="en-US" dirty="0"/>
              <a:t>담당 업무는 다음과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308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프로젝트는 사전 기획</a:t>
            </a:r>
            <a:r>
              <a:rPr lang="en-US" altLang="ko-KR" dirty="0"/>
              <a:t>, </a:t>
            </a: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시각화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제품 기획 단계로 진행되었으며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상세 일정은 다음과 같습니다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E2B21-D746-4E9E-8D9C-2B81436D9F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032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paperswithcode.com/sota/sentiment-analysis-on-sst-2-binar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8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3.png"/><Relationship Id="rId4" Type="http://schemas.openxmlformats.org/officeDocument/2006/relationships/image" Target="../media/image91.png"/><Relationship Id="rId9" Type="http://schemas.openxmlformats.org/officeDocument/2006/relationships/image" Target="../media/image2.png"/><Relationship Id="rId1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4.png"/><Relationship Id="rId9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0.png"/><Relationship Id="rId9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6.png"/><Relationship Id="rId9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hyperlink" Target="https://cr3.shopping.naver.com/v2/bridge/searchGate?query=%EC%A0%9C%EC%A3%BC+%EC%98%A4%EC%84%A4%EB%A1%9D+%EC%BD%A4%EB%B6%80%EC%B0%A8+%EC%A0%9C%EC%A3%BC%EC%98%81%EA%B7%A4&amp;nv_mid=86509054104&amp;cat_id=50002384&amp;h=251c14bf9d21b44c1fc67556ad4c8e08a8fda0e3&amp;t=LM3QJBAN&amp;frm=NVSCPRO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34.png"/><Relationship Id="rId5" Type="http://schemas.openxmlformats.org/officeDocument/2006/relationships/image" Target="../media/image116.png"/><Relationship Id="rId10" Type="http://schemas.openxmlformats.org/officeDocument/2006/relationships/image" Target="../media/image133.png"/><Relationship Id="rId4" Type="http://schemas.openxmlformats.org/officeDocument/2006/relationships/image" Target="../media/image115.png"/><Relationship Id="rId9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3.png"/><Relationship Id="rId7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cr3.shopping.naver.com/v2/bridge/searchGate?query=%EC%A0%9C%EC%A3%BC+%EC%98%A4%EC%84%A4%EB%A1%9D+%EC%BD%A4%EB%B6%80%EC%B0%A8+%EC%A0%9C%EC%A3%BC%EC%98%81%EA%B7%A4&amp;nv_mid=86509054104&amp;cat_id=50002384&amp;h=251c14bf9d21b44c1fc67556ad4c8e08a8fda0e3&amp;t=LM3QJBAN&amp;frm=NVSCPRO" TargetMode="External"/><Relationship Id="rId3" Type="http://schemas.openxmlformats.org/officeDocument/2006/relationships/image" Target="../media/image167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ib.mezzomedia.co.kr/newsletter/202309/01_MezzoMedia_2023_Target_Report_3039.pdf" TargetMode="External"/><Relationship Id="rId4" Type="http://schemas.openxmlformats.org/officeDocument/2006/relationships/image" Target="../media/image1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6" y="9267825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067018" y="3949612"/>
            <a:ext cx="14816655" cy="2007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1"/>
              </a:lnSpc>
            </a:pPr>
            <a:r>
              <a:rPr lang="en-US" sz="7601" dirty="0" err="1">
                <a:solidFill>
                  <a:srgbClr val="000000"/>
                </a:solidFill>
                <a:ea typeface="Bebas Neue Bold"/>
              </a:rPr>
              <a:t>소비자</a:t>
            </a:r>
            <a:r>
              <a:rPr lang="en-US" sz="7601" dirty="0">
                <a:solidFill>
                  <a:srgbClr val="000000"/>
                </a:solidFill>
                <a:ea typeface="Bebas Neue Bold"/>
              </a:rPr>
              <a:t> </a:t>
            </a:r>
            <a:r>
              <a:rPr lang="en-US" sz="7601" dirty="0" err="1">
                <a:solidFill>
                  <a:srgbClr val="000000"/>
                </a:solidFill>
                <a:ea typeface="Bebas Neue Bold"/>
              </a:rPr>
              <a:t>검색</a:t>
            </a:r>
            <a:r>
              <a:rPr lang="en-US" sz="7601" dirty="0">
                <a:solidFill>
                  <a:srgbClr val="000000"/>
                </a:solidFill>
                <a:ea typeface="Bebas Neue Bold"/>
              </a:rPr>
              <a:t> </a:t>
            </a:r>
            <a:r>
              <a:rPr lang="en-US" sz="7601" dirty="0" err="1">
                <a:solidFill>
                  <a:srgbClr val="000000"/>
                </a:solidFill>
                <a:ea typeface="Bebas Neue Bold"/>
              </a:rPr>
              <a:t>키워드를</a:t>
            </a:r>
            <a:r>
              <a:rPr lang="en-US" sz="7601" dirty="0">
                <a:solidFill>
                  <a:srgbClr val="000000"/>
                </a:solidFill>
                <a:ea typeface="Bebas Neue Bold"/>
              </a:rPr>
              <a:t> </a:t>
            </a:r>
            <a:r>
              <a:rPr lang="en-US" sz="7601" dirty="0" err="1">
                <a:solidFill>
                  <a:srgbClr val="000000"/>
                </a:solidFill>
                <a:ea typeface="Bebas Neue Bold"/>
              </a:rPr>
              <a:t>활용한</a:t>
            </a:r>
            <a:r>
              <a:rPr lang="en-US" sz="7601" dirty="0">
                <a:solidFill>
                  <a:srgbClr val="000000"/>
                </a:solidFill>
                <a:ea typeface="Bebas Neue Bold"/>
              </a:rPr>
              <a:t> </a:t>
            </a:r>
            <a:r>
              <a:rPr lang="en-US" sz="7601" dirty="0" err="1">
                <a:solidFill>
                  <a:srgbClr val="000000"/>
                </a:solidFill>
                <a:ea typeface="Bebas Neue Bold"/>
              </a:rPr>
              <a:t>식품소비</a:t>
            </a:r>
            <a:endParaRPr lang="en-US" sz="7601" dirty="0">
              <a:solidFill>
                <a:srgbClr val="000000"/>
              </a:solidFill>
              <a:ea typeface="Bebas Neue Bold"/>
            </a:endParaRPr>
          </a:p>
          <a:p>
            <a:pPr algn="ctr">
              <a:lnSpc>
                <a:spcPts val="7601"/>
              </a:lnSpc>
            </a:pPr>
            <a:r>
              <a:rPr lang="en-US" sz="7601" dirty="0">
                <a:solidFill>
                  <a:srgbClr val="000000"/>
                </a:solidFill>
                <a:latin typeface="Bebas Neue Bold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Bebas Neue Bold"/>
              </a:rPr>
              <a:t>트렌드</a:t>
            </a:r>
            <a:r>
              <a:rPr lang="en-US" sz="7601" dirty="0">
                <a:solidFill>
                  <a:srgbClr val="000000"/>
                </a:solidFill>
                <a:latin typeface="Bebas Neue Bold"/>
              </a:rPr>
              <a:t> </a:t>
            </a:r>
            <a:r>
              <a:rPr lang="en-US" sz="7601" dirty="0" err="1">
                <a:solidFill>
                  <a:srgbClr val="000000"/>
                </a:solidFill>
                <a:latin typeface="Bebas Neue Bold"/>
              </a:rPr>
              <a:t>분석</a:t>
            </a:r>
            <a:r>
              <a:rPr lang="en-US" sz="7601" dirty="0">
                <a:solidFill>
                  <a:srgbClr val="000000"/>
                </a:solidFill>
                <a:latin typeface="Bebas Neue Bold"/>
              </a:rPr>
              <a:t> 및 </a:t>
            </a:r>
            <a:r>
              <a:rPr lang="en-US" sz="7601" dirty="0" err="1">
                <a:solidFill>
                  <a:srgbClr val="000000"/>
                </a:solidFill>
                <a:latin typeface="Bebas Neue Bold"/>
              </a:rPr>
              <a:t>예측</a:t>
            </a:r>
            <a:endParaRPr lang="en-US" sz="7601" dirty="0">
              <a:solidFill>
                <a:srgbClr val="000000"/>
              </a:solidFill>
              <a:latin typeface="Bebas Neue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8700" y="9359384"/>
            <a:ext cx="4401652" cy="670251"/>
          </a:xfrm>
          <a:custGeom>
            <a:avLst/>
            <a:gdLst/>
            <a:ahLst/>
            <a:cxnLst/>
            <a:rect l="l" t="t" r="r" b="b"/>
            <a:pathLst>
              <a:path w="4401652" h="670251">
                <a:moveTo>
                  <a:pt x="0" y="0"/>
                </a:moveTo>
                <a:lnTo>
                  <a:pt x="4401652" y="0"/>
                </a:lnTo>
                <a:lnTo>
                  <a:pt x="4401652" y="670252"/>
                </a:lnTo>
                <a:lnTo>
                  <a:pt x="0" y="67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9243" y="378079"/>
            <a:ext cx="4391108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T-academy x eat the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04062" y="7204595"/>
            <a:ext cx="4755238" cy="104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9"/>
              </a:lnSpc>
              <a:spcBef>
                <a:spcPct val="0"/>
              </a:spcBef>
            </a:pPr>
            <a:r>
              <a:rPr lang="en-US" sz="3063">
                <a:solidFill>
                  <a:srgbClr val="000000"/>
                </a:solidFill>
                <a:latin typeface="Source Han Sans KR Bold"/>
              </a:rPr>
              <a:t>TEAM 5조 두잇</a:t>
            </a:r>
          </a:p>
          <a:p>
            <a:pPr algn="r">
              <a:lnSpc>
                <a:spcPts val="4289"/>
              </a:lnSpc>
              <a:spcBef>
                <a:spcPct val="0"/>
              </a:spcBef>
            </a:pPr>
            <a:r>
              <a:rPr lang="en-US" sz="3063">
                <a:solidFill>
                  <a:srgbClr val="000000"/>
                </a:solidFill>
                <a:ea typeface="Source Han Sans KR Bold"/>
              </a:rPr>
              <a:t>팀원 : 홍성욱, 권영재, 신익환</a:t>
            </a:r>
          </a:p>
        </p:txBody>
      </p:sp>
      <p:sp>
        <p:nvSpPr>
          <p:cNvPr id="8" name="Freeform 8"/>
          <p:cNvSpPr/>
          <p:nvPr/>
        </p:nvSpPr>
        <p:spPr>
          <a:xfrm>
            <a:off x="12943866" y="193500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72315" y="-10039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558397" y="180309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4" y="1004889"/>
            <a:ext cx="16230606" cy="4761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95571" y="1776540"/>
            <a:ext cx="582489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6"/>
              </a:lnSpc>
            </a:pPr>
            <a:r>
              <a:rPr lang="en-US" sz="4280">
                <a:solidFill>
                  <a:srgbClr val="202020"/>
                </a:solidFill>
                <a:ea typeface="Source Han Sans KR Bold"/>
              </a:rPr>
              <a:t>상세 요청사항 및 기획서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35602" y="2519490"/>
            <a:ext cx="4653283" cy="6117322"/>
            <a:chOff x="0" y="0"/>
            <a:chExt cx="6204378" cy="8156430"/>
          </a:xfrm>
        </p:grpSpPr>
        <p:sp>
          <p:nvSpPr>
            <p:cNvPr id="6" name="Freeform 6"/>
            <p:cNvSpPr/>
            <p:nvPr/>
          </p:nvSpPr>
          <p:spPr>
            <a:xfrm>
              <a:off x="0" y="440397"/>
              <a:ext cx="6204378" cy="7716033"/>
            </a:xfrm>
            <a:custGeom>
              <a:avLst/>
              <a:gdLst/>
              <a:ahLst/>
              <a:cxnLst/>
              <a:rect l="l" t="t" r="r" b="b"/>
              <a:pathLst>
                <a:path w="6204378" h="7716033">
                  <a:moveTo>
                    <a:pt x="0" y="0"/>
                  </a:moveTo>
                  <a:lnTo>
                    <a:pt x="6204378" y="0"/>
                  </a:lnTo>
                  <a:lnTo>
                    <a:pt x="6204378" y="7716033"/>
                  </a:lnTo>
                  <a:lnTo>
                    <a:pt x="0" y="771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795" t="-15067" r="-1330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05288" y="1152071"/>
              <a:ext cx="5593801" cy="6063115"/>
            </a:xfrm>
            <a:custGeom>
              <a:avLst/>
              <a:gdLst/>
              <a:ahLst/>
              <a:cxnLst/>
              <a:rect l="l" t="t" r="r" b="b"/>
              <a:pathLst>
                <a:path w="5593801" h="6063115">
                  <a:moveTo>
                    <a:pt x="0" y="0"/>
                  </a:moveTo>
                  <a:lnTo>
                    <a:pt x="5593802" y="0"/>
                  </a:lnTo>
                  <a:lnTo>
                    <a:pt x="5593802" y="6063115"/>
                  </a:lnTo>
                  <a:lnTo>
                    <a:pt x="0" y="6063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10" r="-2510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1588297" y="0"/>
              <a:ext cx="3027783" cy="1378981"/>
              <a:chOff x="0" y="0"/>
              <a:chExt cx="614125" cy="27969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14125" cy="279699"/>
              </a:xfrm>
              <a:custGeom>
                <a:avLst/>
                <a:gdLst/>
                <a:ahLst/>
                <a:cxnLst/>
                <a:rect l="l" t="t" r="r" b="b"/>
                <a:pathLst>
                  <a:path w="614125" h="279699">
                    <a:moveTo>
                      <a:pt x="614125" y="0"/>
                    </a:moveTo>
                    <a:lnTo>
                      <a:pt x="0" y="0"/>
                    </a:lnTo>
                    <a:lnTo>
                      <a:pt x="101600" y="139849"/>
                    </a:lnTo>
                    <a:lnTo>
                      <a:pt x="0" y="279699"/>
                    </a:lnTo>
                    <a:lnTo>
                      <a:pt x="614125" y="279699"/>
                    </a:lnTo>
                    <a:lnTo>
                      <a:pt x="512525" y="139849"/>
                    </a:lnTo>
                    <a:lnTo>
                      <a:pt x="614125" y="0"/>
                    </a:lnTo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88900" y="-47625"/>
                <a:ext cx="6350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Freeform 41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4" name="AutoShape 44"/>
          <p:cNvSpPr/>
          <p:nvPr/>
        </p:nvSpPr>
        <p:spPr>
          <a:xfrm>
            <a:off x="8766581" y="1805115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TextBox 45"/>
          <p:cNvSpPr txBox="1"/>
          <p:nvPr/>
        </p:nvSpPr>
        <p:spPr>
          <a:xfrm>
            <a:off x="9617604" y="5032589"/>
            <a:ext cx="476225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Source Han Sans KR Medium"/>
              </a:rPr>
              <a:t>3. 첨가물에 대한 소비자의 반응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17604" y="7781481"/>
            <a:ext cx="420781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Source Han Sans KR Medium"/>
              </a:rPr>
              <a:t>5. 제품의 콘텐츠 구상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638803" y="6409172"/>
            <a:ext cx="615982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Source Han Sans KR Medium"/>
              </a:rPr>
              <a:t>4. 소비자가 선호하는 꿀을 활용한 레시피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617604" y="3642252"/>
            <a:ext cx="4207816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Source Han Sans KR Medium"/>
              </a:rPr>
              <a:t>2.제품 패키지 선호도</a:t>
            </a:r>
          </a:p>
        </p:txBody>
      </p:sp>
      <p:sp>
        <p:nvSpPr>
          <p:cNvPr id="49" name="AutoShape 49"/>
          <p:cNvSpPr/>
          <p:nvPr/>
        </p:nvSpPr>
        <p:spPr>
          <a:xfrm>
            <a:off x="8813386" y="3164138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8813386" y="4537602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>
            <a:off x="8813386" y="5937464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52"/>
          <p:cNvSpPr/>
          <p:nvPr/>
        </p:nvSpPr>
        <p:spPr>
          <a:xfrm>
            <a:off x="8813386" y="7299980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>
            <a:off x="8813386" y="8682082"/>
            <a:ext cx="8467023" cy="0"/>
          </a:xfrm>
          <a:prstGeom prst="line">
            <a:avLst/>
          </a:prstGeom>
          <a:ln w="1905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4" name="Group 5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8" name="TextBox 58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9601325" y="2121164"/>
            <a:ext cx="406290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Source Han Sans KR Medium"/>
              </a:rPr>
              <a:t>1.제품 브랜딩 방향성 제안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737408" y="2635514"/>
            <a:ext cx="372046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Source Han Sans KR Bold"/>
              </a:rPr>
              <a:t>제주의 이미지가 담긴 브랜딩.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9798" y="5119865"/>
            <a:ext cx="16230630" cy="2363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049804" y="6475324"/>
            <a:ext cx="16230631" cy="4310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049798" y="7814118"/>
            <a:ext cx="16230650" cy="6465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28689" y="3740231"/>
            <a:ext cx="16230611" cy="342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49798" y="2481280"/>
            <a:ext cx="2178847" cy="1111314"/>
          </a:xfrm>
          <a:custGeom>
            <a:avLst/>
            <a:gdLst/>
            <a:ahLst/>
            <a:cxnLst/>
            <a:rect l="l" t="t" r="r" b="b"/>
            <a:pathLst>
              <a:path w="2178847" h="1111314">
                <a:moveTo>
                  <a:pt x="0" y="0"/>
                </a:moveTo>
                <a:lnTo>
                  <a:pt x="2178847" y="0"/>
                </a:lnTo>
                <a:lnTo>
                  <a:pt x="2178847" y="1111314"/>
                </a:lnTo>
                <a:lnTo>
                  <a:pt x="0" y="1111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537" b="-10382"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3397940" y="2345736"/>
            <a:ext cx="33337" cy="6849881"/>
          </a:xfrm>
          <a:prstGeom prst="line">
            <a:avLst/>
          </a:prstGeom>
          <a:ln w="9525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028688" y="4178700"/>
            <a:ext cx="2199957" cy="506125"/>
          </a:xfrm>
          <a:custGeom>
            <a:avLst/>
            <a:gdLst/>
            <a:ahLst/>
            <a:cxnLst/>
            <a:rect l="l" t="t" r="r" b="b"/>
            <a:pathLst>
              <a:path w="2199957" h="506125">
                <a:moveTo>
                  <a:pt x="0" y="0"/>
                </a:moveTo>
                <a:lnTo>
                  <a:pt x="2199957" y="0"/>
                </a:lnTo>
                <a:lnTo>
                  <a:pt x="2199957" y="506125"/>
                </a:lnTo>
                <a:lnTo>
                  <a:pt x="0" y="50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9798" y="5398904"/>
            <a:ext cx="2178847" cy="821015"/>
          </a:xfrm>
          <a:custGeom>
            <a:avLst/>
            <a:gdLst/>
            <a:ahLst/>
            <a:cxnLst/>
            <a:rect l="l" t="t" r="r" b="b"/>
            <a:pathLst>
              <a:path w="2178847" h="821015">
                <a:moveTo>
                  <a:pt x="0" y="0"/>
                </a:moveTo>
                <a:lnTo>
                  <a:pt x="2178847" y="0"/>
                </a:lnTo>
                <a:lnTo>
                  <a:pt x="2178847" y="821015"/>
                </a:lnTo>
                <a:lnTo>
                  <a:pt x="0" y="821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55951" y="6770842"/>
            <a:ext cx="2178847" cy="766472"/>
          </a:xfrm>
          <a:custGeom>
            <a:avLst/>
            <a:gdLst/>
            <a:ahLst/>
            <a:cxnLst/>
            <a:rect l="l" t="t" r="r" b="b"/>
            <a:pathLst>
              <a:path w="2178847" h="766472">
                <a:moveTo>
                  <a:pt x="0" y="0"/>
                </a:moveTo>
                <a:lnTo>
                  <a:pt x="2178847" y="0"/>
                </a:lnTo>
                <a:lnTo>
                  <a:pt x="2178847" y="766471"/>
                </a:lnTo>
                <a:lnTo>
                  <a:pt x="0" y="766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1111" y="8312163"/>
            <a:ext cx="2173686" cy="572023"/>
          </a:xfrm>
          <a:custGeom>
            <a:avLst/>
            <a:gdLst/>
            <a:ahLst/>
            <a:cxnLst/>
            <a:rect l="l" t="t" r="r" b="b"/>
            <a:pathLst>
              <a:path w="2173686" h="572023">
                <a:moveTo>
                  <a:pt x="0" y="0"/>
                </a:moveTo>
                <a:lnTo>
                  <a:pt x="2173687" y="0"/>
                </a:lnTo>
                <a:lnTo>
                  <a:pt x="2173687" y="572023"/>
                </a:lnTo>
                <a:lnTo>
                  <a:pt x="0" y="572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688" y="1414168"/>
            <a:ext cx="4468546" cy="60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08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ea typeface="Source Han Sans KR Heavy"/>
              </a:rPr>
              <a:t>데이터 수집 플랫폼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36040" y="2367679"/>
            <a:ext cx="1382326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endParaRPr/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Source Han Sans KR Light"/>
              </a:rPr>
              <a:t>- 30~40대의 연령에서 높은 이용률을 보임.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Source Han Sans KR Light"/>
              </a:rPr>
              <a:t>- 총 133개의 상품의 55,796건의 리뷰 데이터.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36041" y="3744639"/>
            <a:ext cx="13823260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endParaRPr dirty="0"/>
          </a:p>
          <a:p>
            <a:pPr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- ’22년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기준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블로그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약 3,200만개가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운영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중이며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총 103만명의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사용자가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주 1회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이상블로그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글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업로드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.</a:t>
            </a:r>
          </a:p>
          <a:p>
            <a:pPr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  그 중 55%가 20대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사용자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- 총 1,768건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블로그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데이터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. T.P.O(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시간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(time),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장소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(place),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상황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(occasion))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정보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다수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36041" y="5136706"/>
            <a:ext cx="13823260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endParaRPr/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Source Han Sans KR Light"/>
              </a:rPr>
              <a:t>- 23년 기준 온라인 식료품 시장 점유율 2위, 누적 회원 약 1200만명, 월 이용자 수 약 300만명.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Source Han Sans KR Light"/>
              </a:rPr>
              <a:t>- 주 고객층은 소득 수준이 높은 30~40대 여성과 제대로 한 끼를 먹고 싶어하는 1~2인 가구의 20대 여성.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Source Han Sans KR Light"/>
              </a:rPr>
              <a:t>- 총 18개의 상품의 10,476건 리뷰 데이터.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14608" y="6542242"/>
            <a:ext cx="13823260" cy="108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"/>
              </a:lnSpc>
            </a:pPr>
            <a:endParaRPr dirty="0"/>
          </a:p>
          <a:p>
            <a:pPr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- 주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고객층은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20~30대(65%),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여성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(59%)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으로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,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최근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MZ세대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사이에서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‘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힙한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쇼핑몰’로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통하며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워커비가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입점해있음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.</a:t>
            </a:r>
          </a:p>
          <a:p>
            <a:pPr>
              <a:lnSpc>
                <a:spcPts val="2659"/>
              </a:lnSpc>
            </a:pP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- 23년 2분기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기준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월간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이용자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수 약 100만명, 21년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기준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누적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회원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약 300만명.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- 총 46개의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상품의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4924건의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리뷰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Source Han Sans KR Light"/>
              </a:rPr>
              <a:t>데이터</a:t>
            </a:r>
            <a:r>
              <a:rPr lang="en-US" sz="1899" dirty="0">
                <a:solidFill>
                  <a:srgbClr val="000000"/>
                </a:solidFill>
                <a:latin typeface="Source Han Sans KR Ligh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93177" y="7808347"/>
            <a:ext cx="13823260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endParaRPr/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 Light"/>
              </a:rPr>
              <a:t>- 20~30대의 이용 비율이 높으며, 여성(86%)이 남성(64%)보다 이용 비율이 높음.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 Light"/>
              </a:rPr>
              <a:t>- 총 48개 상품의 1921건의 리뷰 데이터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841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96634" y="6999442"/>
            <a:ext cx="522587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(http://m.apparelnews.co.kr/news/news_view/?idx=191511)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0" name="AutoShape 5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4" name="Group 5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8" name="TextBox 58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6508125" y="4279363"/>
            <a:ext cx="5556927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(http://www.madtimes.org/news/articleView.html?idxno=15809)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769598" y="2702007"/>
            <a:ext cx="5404789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(https://datalab.naver.com/shoppingInsight/sKeyword.naver)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992740" y="8214682"/>
            <a:ext cx="2830701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(모바일 쇼핑 트렌드리포트 2021)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914438" y="5689512"/>
            <a:ext cx="2237989" cy="26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(잡코리아 기업분석보고서)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 rot="-1946038">
            <a:off x="6198711" y="2244039"/>
            <a:ext cx="5890567" cy="5798923"/>
            <a:chOff x="0" y="0"/>
            <a:chExt cx="7854089" cy="7731897"/>
          </a:xfrm>
        </p:grpSpPr>
        <p:sp>
          <p:nvSpPr>
            <p:cNvPr id="5" name="AutoShape 5"/>
            <p:cNvSpPr/>
            <p:nvPr/>
          </p:nvSpPr>
          <p:spPr>
            <a:xfrm flipV="1">
              <a:off x="3404726" y="1366247"/>
              <a:ext cx="1474531" cy="2544781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6" name="AutoShape 6"/>
            <p:cNvSpPr/>
            <p:nvPr/>
          </p:nvSpPr>
          <p:spPr>
            <a:xfrm>
              <a:off x="437359" y="3905644"/>
              <a:ext cx="2962468" cy="10768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7" name="AutoShape 7"/>
            <p:cNvSpPr/>
            <p:nvPr/>
          </p:nvSpPr>
          <p:spPr>
            <a:xfrm>
              <a:off x="3404726" y="3905644"/>
              <a:ext cx="1474640" cy="2560748"/>
            </a:xfrm>
            <a:prstGeom prst="line">
              <a:avLst/>
            </a:prstGeom>
            <a:ln w="42519" cap="flat">
              <a:solidFill>
                <a:srgbClr val="0F0E0C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8" name="Freeform 8"/>
            <p:cNvSpPr/>
            <p:nvPr/>
          </p:nvSpPr>
          <p:spPr>
            <a:xfrm rot="1946038">
              <a:off x="3898711" y="3676891"/>
              <a:ext cx="4005340" cy="978635"/>
            </a:xfrm>
            <a:custGeom>
              <a:avLst/>
              <a:gdLst/>
              <a:ahLst/>
              <a:cxnLst/>
              <a:rect l="l" t="t" r="r" b="b"/>
              <a:pathLst>
                <a:path w="4005340" h="978635">
                  <a:moveTo>
                    <a:pt x="0" y="0"/>
                  </a:moveTo>
                  <a:lnTo>
                    <a:pt x="4005340" y="0"/>
                  </a:lnTo>
                  <a:lnTo>
                    <a:pt x="4005340" y="978635"/>
                  </a:lnTo>
                  <a:lnTo>
                    <a:pt x="0" y="978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1946038">
              <a:off x="131169" y="945076"/>
              <a:ext cx="4005340" cy="1654085"/>
            </a:xfrm>
            <a:custGeom>
              <a:avLst/>
              <a:gdLst/>
              <a:ahLst/>
              <a:cxnLst/>
              <a:rect l="l" t="t" r="r" b="b"/>
              <a:pathLst>
                <a:path w="4005340" h="1654085">
                  <a:moveTo>
                    <a:pt x="0" y="0"/>
                  </a:moveTo>
                  <a:lnTo>
                    <a:pt x="4005340" y="0"/>
                  </a:lnTo>
                  <a:lnTo>
                    <a:pt x="4005340" y="1654086"/>
                  </a:lnTo>
                  <a:lnTo>
                    <a:pt x="0" y="1654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577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1946038">
              <a:off x="257683" y="4927615"/>
              <a:ext cx="4005340" cy="1876557"/>
            </a:xfrm>
            <a:custGeom>
              <a:avLst/>
              <a:gdLst/>
              <a:ahLst/>
              <a:cxnLst/>
              <a:rect l="l" t="t" r="r" b="b"/>
              <a:pathLst>
                <a:path w="4005340" h="1876557">
                  <a:moveTo>
                    <a:pt x="0" y="0"/>
                  </a:moveTo>
                  <a:lnTo>
                    <a:pt x="4005340" y="0"/>
                  </a:lnTo>
                  <a:lnTo>
                    <a:pt x="4005340" y="1876558"/>
                  </a:lnTo>
                  <a:lnTo>
                    <a:pt x="0" y="1876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95571" y="1697454"/>
            <a:ext cx="4279956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데이터 수집 툴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4542" y="3016658"/>
            <a:ext cx="4687556" cy="2357855"/>
          </a:xfrm>
          <a:custGeom>
            <a:avLst/>
            <a:gdLst/>
            <a:ahLst/>
            <a:cxnLst/>
            <a:rect l="l" t="t" r="r" b="b"/>
            <a:pathLst>
              <a:path w="4687556" h="2357855">
                <a:moveTo>
                  <a:pt x="0" y="0"/>
                </a:moveTo>
                <a:lnTo>
                  <a:pt x="4687556" y="0"/>
                </a:lnTo>
                <a:lnTo>
                  <a:pt x="4687556" y="2357854"/>
                </a:lnTo>
                <a:lnTo>
                  <a:pt x="0" y="2357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88975" y="2783971"/>
            <a:ext cx="10478604" cy="5911007"/>
          </a:xfrm>
          <a:custGeom>
            <a:avLst/>
            <a:gdLst/>
            <a:ahLst/>
            <a:cxnLst/>
            <a:rect l="l" t="t" r="r" b="b"/>
            <a:pathLst>
              <a:path w="10478604" h="5911007">
                <a:moveTo>
                  <a:pt x="0" y="0"/>
                </a:moveTo>
                <a:lnTo>
                  <a:pt x="10478604" y="0"/>
                </a:lnTo>
                <a:lnTo>
                  <a:pt x="10478604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4542" y="5808090"/>
            <a:ext cx="4874433" cy="2910587"/>
          </a:xfrm>
          <a:custGeom>
            <a:avLst/>
            <a:gdLst/>
            <a:ahLst/>
            <a:cxnLst/>
            <a:rect l="l" t="t" r="r" b="b"/>
            <a:pathLst>
              <a:path w="4874433" h="2910587">
                <a:moveTo>
                  <a:pt x="0" y="0"/>
                </a:moveTo>
                <a:lnTo>
                  <a:pt x="4874433" y="0"/>
                </a:lnTo>
                <a:lnTo>
                  <a:pt x="4874433" y="2910587"/>
                </a:lnTo>
                <a:lnTo>
                  <a:pt x="0" y="29105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571" y="1697454"/>
            <a:ext cx="4279956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연관분석 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88975" y="9114156"/>
            <a:ext cx="13553293" cy="74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dirty="0" err="1">
                <a:solidFill>
                  <a:srgbClr val="000000"/>
                </a:solidFill>
                <a:ea typeface="Jeju Hallasan"/>
              </a:rPr>
              <a:t>출처</a:t>
            </a:r>
            <a:r>
              <a:rPr lang="en-US" sz="1400" dirty="0">
                <a:solidFill>
                  <a:srgbClr val="000000"/>
                </a:solidFill>
                <a:ea typeface="Jeju Hallasan"/>
              </a:rPr>
              <a:t>:  https://velog.io/@oneofakindscene/word2vec-%EC%9D%B4%ED%95%B4%ED%95%98%EA%B8%B0</a:t>
            </a:r>
          </a:p>
          <a:p>
            <a:pPr algn="ctr">
              <a:lnSpc>
                <a:spcPts val="1960"/>
              </a:lnSpc>
            </a:pPr>
            <a:r>
              <a:rPr lang="en-US" sz="1400" dirty="0">
                <a:solidFill>
                  <a:srgbClr val="000000"/>
                </a:solidFill>
                <a:latin typeface="Jeju Hallasan"/>
              </a:rPr>
              <a:t>https://wikidocs.net/22660</a:t>
            </a:r>
          </a:p>
          <a:p>
            <a:pPr algn="ctr">
              <a:lnSpc>
                <a:spcPts val="1960"/>
              </a:lnSpc>
            </a:pPr>
            <a:endParaRPr lang="en-US" sz="1400" dirty="0">
              <a:solidFill>
                <a:srgbClr val="000000"/>
              </a:solidFill>
              <a:latin typeface="Jeju Hallasan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27619" y="4724612"/>
            <a:ext cx="8052269" cy="2058052"/>
          </a:xfrm>
          <a:custGeom>
            <a:avLst/>
            <a:gdLst/>
            <a:ahLst/>
            <a:cxnLst/>
            <a:rect l="l" t="t" r="r" b="b"/>
            <a:pathLst>
              <a:path w="8052269" h="2058052">
                <a:moveTo>
                  <a:pt x="0" y="0"/>
                </a:moveTo>
                <a:lnTo>
                  <a:pt x="8052268" y="0"/>
                </a:lnTo>
                <a:lnTo>
                  <a:pt x="8052268" y="2058052"/>
                </a:lnTo>
                <a:lnTo>
                  <a:pt x="0" y="2058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0462" y="6896964"/>
            <a:ext cx="6226583" cy="1556646"/>
          </a:xfrm>
          <a:custGeom>
            <a:avLst/>
            <a:gdLst/>
            <a:ahLst/>
            <a:cxnLst/>
            <a:rect l="l" t="t" r="r" b="b"/>
            <a:pathLst>
              <a:path w="6226583" h="1556646">
                <a:moveTo>
                  <a:pt x="0" y="0"/>
                </a:moveTo>
                <a:lnTo>
                  <a:pt x="6226583" y="0"/>
                </a:lnTo>
                <a:lnTo>
                  <a:pt x="6226583" y="1556646"/>
                </a:lnTo>
                <a:lnTo>
                  <a:pt x="0" y="1556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5571" y="1697454"/>
            <a:ext cx="4279956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감성분석 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7736" y="2943417"/>
            <a:ext cx="1571026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Source Han Sans KR"/>
              </a:rPr>
              <a:t>ELECTRA : </a:t>
            </a:r>
            <a:r>
              <a:rPr lang="en-US" sz="2400">
                <a:solidFill>
                  <a:srgbClr val="000000"/>
                </a:solidFill>
                <a:ea typeface="Source Han Sans KR Light"/>
                <a:hlinkClick r:id="rId7" tooltip="https://paperswithcode.com/sota/sentiment-analysis-on-sst-2-binary"/>
              </a:rPr>
              <a:t>감성분석 task</a:t>
            </a:r>
            <a:r>
              <a:rPr lang="en-US" sz="2400">
                <a:solidFill>
                  <a:srgbClr val="000000"/>
                </a:solidFill>
                <a:ea typeface="Source Han Sans KR Light"/>
              </a:rPr>
              <a:t>에서 현재 높은 수준의 성능(96.9%)을 보임.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한국어로 사전학습한 koELCTRA 모델을 네이버 쇼핑 리뷰, 네이버 영화 리뷰, 스팀 게임 리뷰로 finetuning한 모델 사용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198" y="4294282"/>
            <a:ext cx="12074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Source Han Sans KR"/>
              </a:rPr>
              <a:t>모델 구조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93221" y="3195948"/>
            <a:ext cx="11623453" cy="1352210"/>
          </a:xfrm>
          <a:custGeom>
            <a:avLst/>
            <a:gdLst/>
            <a:ahLst/>
            <a:cxnLst/>
            <a:rect l="l" t="t" r="r" b="b"/>
            <a:pathLst>
              <a:path w="11623453" h="1352210">
                <a:moveTo>
                  <a:pt x="0" y="0"/>
                </a:moveTo>
                <a:lnTo>
                  <a:pt x="11623453" y="0"/>
                </a:lnTo>
                <a:lnTo>
                  <a:pt x="11623453" y="1352211"/>
                </a:lnTo>
                <a:lnTo>
                  <a:pt x="0" y="1352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04969" y="2501719"/>
            <a:ext cx="2199957" cy="506125"/>
          </a:xfrm>
          <a:custGeom>
            <a:avLst/>
            <a:gdLst/>
            <a:ahLst/>
            <a:cxnLst/>
            <a:rect l="l" t="t" r="r" b="b"/>
            <a:pathLst>
              <a:path w="2199957" h="506125">
                <a:moveTo>
                  <a:pt x="0" y="0"/>
                </a:moveTo>
                <a:lnTo>
                  <a:pt x="2199957" y="0"/>
                </a:lnTo>
                <a:lnTo>
                  <a:pt x="2199957" y="506125"/>
                </a:lnTo>
                <a:lnTo>
                  <a:pt x="0" y="506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3221" y="6261791"/>
            <a:ext cx="11623453" cy="1161245"/>
          </a:xfrm>
          <a:custGeom>
            <a:avLst/>
            <a:gdLst/>
            <a:ahLst/>
            <a:cxnLst/>
            <a:rect l="l" t="t" r="r" b="b"/>
            <a:pathLst>
              <a:path w="11623453" h="1161245">
                <a:moveTo>
                  <a:pt x="0" y="0"/>
                </a:moveTo>
                <a:lnTo>
                  <a:pt x="11623453" y="0"/>
                </a:lnTo>
                <a:lnTo>
                  <a:pt x="11623453" y="1161245"/>
                </a:lnTo>
                <a:lnTo>
                  <a:pt x="0" y="1161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60046" y="5209569"/>
            <a:ext cx="1502747" cy="766472"/>
          </a:xfrm>
          <a:custGeom>
            <a:avLst/>
            <a:gdLst/>
            <a:ahLst/>
            <a:cxnLst/>
            <a:rect l="l" t="t" r="r" b="b"/>
            <a:pathLst>
              <a:path w="1502747" h="766472">
                <a:moveTo>
                  <a:pt x="0" y="0"/>
                </a:moveTo>
                <a:lnTo>
                  <a:pt x="1502748" y="0"/>
                </a:lnTo>
                <a:lnTo>
                  <a:pt x="1502748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9537" b="-1038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47101" y="5209569"/>
            <a:ext cx="2034098" cy="766472"/>
          </a:xfrm>
          <a:custGeom>
            <a:avLst/>
            <a:gdLst/>
            <a:ahLst/>
            <a:cxnLst/>
            <a:rect l="l" t="t" r="r" b="b"/>
            <a:pathLst>
              <a:path w="2034098" h="766472">
                <a:moveTo>
                  <a:pt x="0" y="0"/>
                </a:moveTo>
                <a:lnTo>
                  <a:pt x="2034099" y="0"/>
                </a:lnTo>
                <a:lnTo>
                  <a:pt x="2034099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181200" y="5209569"/>
            <a:ext cx="2178847" cy="766472"/>
          </a:xfrm>
          <a:custGeom>
            <a:avLst/>
            <a:gdLst/>
            <a:ahLst/>
            <a:cxnLst/>
            <a:rect l="l" t="t" r="r" b="b"/>
            <a:pathLst>
              <a:path w="2178847" h="766472">
                <a:moveTo>
                  <a:pt x="0" y="0"/>
                </a:moveTo>
                <a:lnTo>
                  <a:pt x="2178846" y="0"/>
                </a:lnTo>
                <a:lnTo>
                  <a:pt x="2178846" y="766472"/>
                </a:lnTo>
                <a:lnTo>
                  <a:pt x="0" y="766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74030" y="7642111"/>
            <a:ext cx="2912593" cy="766472"/>
          </a:xfrm>
          <a:custGeom>
            <a:avLst/>
            <a:gdLst/>
            <a:ahLst/>
            <a:cxnLst/>
            <a:rect l="l" t="t" r="r" b="b"/>
            <a:pathLst>
              <a:path w="2912593" h="766472">
                <a:moveTo>
                  <a:pt x="0" y="0"/>
                </a:moveTo>
                <a:lnTo>
                  <a:pt x="2912592" y="0"/>
                </a:lnTo>
                <a:lnTo>
                  <a:pt x="2912592" y="766471"/>
                </a:lnTo>
                <a:lnTo>
                  <a:pt x="0" y="7664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706176" y="4840163"/>
            <a:ext cx="1709061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193221" y="8493383"/>
            <a:ext cx="11623453" cy="678587"/>
          </a:xfrm>
          <a:custGeom>
            <a:avLst/>
            <a:gdLst/>
            <a:ahLst/>
            <a:cxnLst/>
            <a:rect l="l" t="t" r="r" b="b"/>
            <a:pathLst>
              <a:path w="11623453" h="678587">
                <a:moveTo>
                  <a:pt x="0" y="0"/>
                </a:moveTo>
                <a:lnTo>
                  <a:pt x="11623453" y="0"/>
                </a:lnTo>
                <a:lnTo>
                  <a:pt x="11623453" y="678586"/>
                </a:lnTo>
                <a:lnTo>
                  <a:pt x="0" y="6785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27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95571" y="1696031"/>
            <a:ext cx="4962563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데이터프레임 구성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08091" y="5171469"/>
            <a:ext cx="4131796" cy="400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Product_Name: 제품의 이름 또는 제목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Source Han Sans KR Light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Price: 제품의 가격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Source Han Sans KR Light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User_ID: 리뷰를 작성한 사용자의 아이디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Source Han Sans KR Light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Rating: 개별 리뷰의 평점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Source Han Sans KR Light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Date: 리뷰가 작성된 날짜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Source Han Sans KR Light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Option: 제품의 종류 또는 선택 옵션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Source Han Sans KR Light"/>
            </a:endParaRP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Source Han Sans KR Light"/>
              </a:rPr>
              <a:t>Content: 실제 리뷰 내용을 나타냄.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000000"/>
              </a:solidFill>
              <a:latin typeface="Source Han Sans KR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005071" y="2988794"/>
            <a:ext cx="3254229" cy="1618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311">
                <a:solidFill>
                  <a:srgbClr val="000000"/>
                </a:solidFill>
                <a:latin typeface="Source Han Sans KR Light"/>
              </a:rPr>
              <a:t>Date: 블로그 포스팅 날짜</a:t>
            </a:r>
          </a:p>
          <a:p>
            <a:pPr algn="ctr">
              <a:lnSpc>
                <a:spcPts val="1836"/>
              </a:lnSpc>
              <a:spcBef>
                <a:spcPct val="0"/>
              </a:spcBef>
            </a:pPr>
            <a:endParaRPr lang="en-US" sz="1311">
              <a:solidFill>
                <a:srgbClr val="000000"/>
              </a:solidFill>
              <a:latin typeface="Source Han Sans KR Light"/>
            </a:endParaRPr>
          </a:p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311">
                <a:solidFill>
                  <a:srgbClr val="000000"/>
                </a:solidFill>
                <a:latin typeface="Source Han Sans KR Light"/>
              </a:rPr>
              <a:t>address : 블로그 Url</a:t>
            </a:r>
          </a:p>
          <a:p>
            <a:pPr algn="ctr">
              <a:lnSpc>
                <a:spcPts val="1836"/>
              </a:lnSpc>
              <a:spcBef>
                <a:spcPct val="0"/>
              </a:spcBef>
            </a:pPr>
            <a:endParaRPr lang="en-US" sz="1311">
              <a:solidFill>
                <a:srgbClr val="000000"/>
              </a:solidFill>
              <a:latin typeface="Source Han Sans KR Light"/>
            </a:endParaRPr>
          </a:p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311">
                <a:solidFill>
                  <a:srgbClr val="000000"/>
                </a:solidFill>
                <a:latin typeface="Source Han Sans KR Light"/>
              </a:rPr>
              <a:t>Content: 블로그 내용을 나타냄.</a:t>
            </a:r>
          </a:p>
          <a:p>
            <a:pPr algn="ctr">
              <a:lnSpc>
                <a:spcPts val="1836"/>
              </a:lnSpc>
              <a:spcBef>
                <a:spcPct val="0"/>
              </a:spcBef>
            </a:pPr>
            <a:endParaRPr lang="en-US" sz="1311">
              <a:solidFill>
                <a:srgbClr val="000000"/>
              </a:solidFill>
              <a:latin typeface="Source Han Sans KR Ligh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9" name="Group 4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643396" y="1531816"/>
            <a:ext cx="7436761" cy="3972502"/>
          </a:xfrm>
          <a:custGeom>
            <a:avLst/>
            <a:gdLst/>
            <a:ahLst/>
            <a:cxnLst/>
            <a:rect l="l" t="t" r="r" b="b"/>
            <a:pathLst>
              <a:path w="7436761" h="3972502">
                <a:moveTo>
                  <a:pt x="0" y="0"/>
                </a:moveTo>
                <a:lnTo>
                  <a:pt x="7436761" y="0"/>
                </a:lnTo>
                <a:lnTo>
                  <a:pt x="7436761" y="3972503"/>
                </a:lnTo>
                <a:lnTo>
                  <a:pt x="0" y="3972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5" t="-443" r="-279" b="-443"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689" y="5800725"/>
          <a:ext cx="16251721" cy="3867150"/>
        </p:xfrm>
        <a:graphic>
          <a:graphicData uri="http://schemas.openxmlformats.org/drawingml/2006/table">
            <a:tbl>
              <a:tblPr/>
              <a:tblGrid>
                <a:gridCol w="2660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209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ea typeface="Source Han Sans KR Bold"/>
                        </a:rPr>
                        <a:t>원본 텍스트 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ea typeface="Source Han Sans KR Bold"/>
                        </a:rPr>
                        <a:t>요즘 커피 대신 마누카허니 꿀차 타서 마시기도 하고요. 제가 애정 하는 아임힐링 엔젯허니 마누카꿀은 뉴질랜드산 백 프로이기 때문이에요.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752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Source Han Sans KR"/>
                        </a:rPr>
                        <a:t>kiwi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Source Han Sans KR Bold"/>
                        </a:rPr>
                        <a:t>['요즘'/'커피'/'대신'/'마누카허니'/'꿀'/'차'/'타'/ /'마시'/ /'요'/'제'/ /'애정'/ / '아임힐링'/'엔젯허니'/'마누카'/'꿀'/ / '뉴질랜드'/'산'/'백'/'프로'/ / /'에요']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52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Source Han Sans KR"/>
                        </a:rPr>
                        <a:t>bareun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Source Han Sans KR Bold"/>
                        </a:rPr>
                        <a:t>['요즘'/'커피'/'대신'/'마누카'/'허'/'니'/'꿀차'/'타'/'아서'/'마시'/'기'/'도'/'하'/'고'/'요'/ '.'/'제'/'가'/'애정'/'하'/'는'/'아임힐링'/'엔젯허니'/'마누카'/'꿀'/'은'/'뉴질랜드산'/'백'/'프로'/ '이'/'기'/'때문'/'이'/'에요'/'.']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262734" y="2227334"/>
            <a:ext cx="2652474" cy="147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형태소 분석</a:t>
            </a:r>
          </a:p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툴 선정</a:t>
            </a:r>
          </a:p>
        </p:txBody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0" name="Group 40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879470" y="4733342"/>
            <a:ext cx="744027" cy="0"/>
          </a:xfrm>
          <a:prstGeom prst="line">
            <a:avLst/>
          </a:prstGeom>
          <a:ln w="47625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5340127" y="6894921"/>
            <a:ext cx="8585512" cy="2233268"/>
          </a:xfrm>
          <a:custGeom>
            <a:avLst/>
            <a:gdLst/>
            <a:ahLst/>
            <a:cxnLst/>
            <a:rect l="l" t="t" r="r" b="b"/>
            <a:pathLst>
              <a:path w="8585512" h="2233268">
                <a:moveTo>
                  <a:pt x="0" y="0"/>
                </a:moveTo>
                <a:lnTo>
                  <a:pt x="8585512" y="0"/>
                </a:lnTo>
                <a:lnTo>
                  <a:pt x="8585512" y="2233269"/>
                </a:lnTo>
                <a:lnTo>
                  <a:pt x="0" y="2233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83549" y="2809888"/>
            <a:ext cx="6066082" cy="3799283"/>
          </a:xfrm>
          <a:custGeom>
            <a:avLst/>
            <a:gdLst/>
            <a:ahLst/>
            <a:cxnLst/>
            <a:rect l="l" t="t" r="r" b="b"/>
            <a:pathLst>
              <a:path w="6066082" h="3799283">
                <a:moveTo>
                  <a:pt x="0" y="0"/>
                </a:moveTo>
                <a:lnTo>
                  <a:pt x="6066082" y="0"/>
                </a:lnTo>
                <a:lnTo>
                  <a:pt x="6066082" y="3799283"/>
                </a:lnTo>
                <a:lnTo>
                  <a:pt x="0" y="3799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0" t="-1221" r="-1090" b="-127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132543" y="2620766"/>
            <a:ext cx="1718283" cy="1210848"/>
            <a:chOff x="0" y="0"/>
            <a:chExt cx="115342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3423" cy="812800"/>
            </a:xfrm>
            <a:custGeom>
              <a:avLst/>
              <a:gdLst/>
              <a:ahLst/>
              <a:cxnLst/>
              <a:rect l="l" t="t" r="r" b="b"/>
              <a:pathLst>
                <a:path w="1153423" h="812800">
                  <a:moveTo>
                    <a:pt x="576711" y="0"/>
                  </a:moveTo>
                  <a:cubicBezTo>
                    <a:pt x="258202" y="0"/>
                    <a:pt x="0" y="181951"/>
                    <a:pt x="0" y="406400"/>
                  </a:cubicBezTo>
                  <a:cubicBezTo>
                    <a:pt x="0" y="630849"/>
                    <a:pt x="258202" y="812800"/>
                    <a:pt x="576711" y="812800"/>
                  </a:cubicBezTo>
                  <a:cubicBezTo>
                    <a:pt x="895220" y="812800"/>
                    <a:pt x="1153423" y="630849"/>
                    <a:pt x="1153423" y="406400"/>
                  </a:cubicBezTo>
                  <a:cubicBezTo>
                    <a:pt x="1153423" y="181951"/>
                    <a:pt x="895220" y="0"/>
                    <a:pt x="57671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21844" y="4818370"/>
            <a:ext cx="1718283" cy="1790801"/>
            <a:chOff x="0" y="0"/>
            <a:chExt cx="1153423" cy="12021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3423" cy="1202102"/>
            </a:xfrm>
            <a:custGeom>
              <a:avLst/>
              <a:gdLst/>
              <a:ahLst/>
              <a:cxnLst/>
              <a:rect l="l" t="t" r="r" b="b"/>
              <a:pathLst>
                <a:path w="1153423" h="1202102">
                  <a:moveTo>
                    <a:pt x="576711" y="0"/>
                  </a:moveTo>
                  <a:cubicBezTo>
                    <a:pt x="258202" y="0"/>
                    <a:pt x="0" y="269100"/>
                    <a:pt x="0" y="601051"/>
                  </a:cubicBezTo>
                  <a:cubicBezTo>
                    <a:pt x="0" y="933002"/>
                    <a:pt x="258202" y="1202102"/>
                    <a:pt x="576711" y="1202102"/>
                  </a:cubicBezTo>
                  <a:cubicBezTo>
                    <a:pt x="895220" y="1202102"/>
                    <a:pt x="1153423" y="933002"/>
                    <a:pt x="1153423" y="601051"/>
                  </a:cubicBezTo>
                  <a:cubicBezTo>
                    <a:pt x="1153423" y="269100"/>
                    <a:pt x="895220" y="0"/>
                    <a:pt x="57671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97319" y="4472070"/>
            <a:ext cx="1226382" cy="692600"/>
            <a:chOff x="0" y="0"/>
            <a:chExt cx="2128554" cy="12021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8555" cy="1202102"/>
            </a:xfrm>
            <a:custGeom>
              <a:avLst/>
              <a:gdLst/>
              <a:ahLst/>
              <a:cxnLst/>
              <a:rect l="l" t="t" r="r" b="b"/>
              <a:pathLst>
                <a:path w="2128555" h="1202102">
                  <a:moveTo>
                    <a:pt x="1064277" y="0"/>
                  </a:moveTo>
                  <a:cubicBezTo>
                    <a:pt x="476493" y="0"/>
                    <a:pt x="0" y="269100"/>
                    <a:pt x="0" y="601051"/>
                  </a:cubicBezTo>
                  <a:cubicBezTo>
                    <a:pt x="0" y="933002"/>
                    <a:pt x="476493" y="1202102"/>
                    <a:pt x="1064277" y="1202102"/>
                  </a:cubicBezTo>
                  <a:cubicBezTo>
                    <a:pt x="1652061" y="1202102"/>
                    <a:pt x="2128555" y="933002"/>
                    <a:pt x="2128555" y="601051"/>
                  </a:cubicBezTo>
                  <a:cubicBezTo>
                    <a:pt x="2128555" y="269100"/>
                    <a:pt x="1652061" y="0"/>
                    <a:pt x="1064277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33644" y="5756111"/>
            <a:ext cx="1927350" cy="853061"/>
            <a:chOff x="0" y="0"/>
            <a:chExt cx="2715952" cy="12021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15952" cy="1202102"/>
            </a:xfrm>
            <a:custGeom>
              <a:avLst/>
              <a:gdLst/>
              <a:ahLst/>
              <a:cxnLst/>
              <a:rect l="l" t="t" r="r" b="b"/>
              <a:pathLst>
                <a:path w="2715952" h="1202102">
                  <a:moveTo>
                    <a:pt x="1357976" y="0"/>
                  </a:moveTo>
                  <a:cubicBezTo>
                    <a:pt x="607987" y="0"/>
                    <a:pt x="0" y="269100"/>
                    <a:pt x="0" y="601051"/>
                  </a:cubicBezTo>
                  <a:cubicBezTo>
                    <a:pt x="0" y="933002"/>
                    <a:pt x="607987" y="1202102"/>
                    <a:pt x="1357976" y="1202102"/>
                  </a:cubicBezTo>
                  <a:cubicBezTo>
                    <a:pt x="2107965" y="1202102"/>
                    <a:pt x="2715952" y="933002"/>
                    <a:pt x="2715952" y="601051"/>
                  </a:cubicBezTo>
                  <a:cubicBezTo>
                    <a:pt x="2715952" y="269100"/>
                    <a:pt x="2107965" y="0"/>
                    <a:pt x="135797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49895" y="5201390"/>
            <a:ext cx="1226382" cy="1109441"/>
            <a:chOff x="0" y="0"/>
            <a:chExt cx="2128554" cy="19255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8555" cy="1925587"/>
            </a:xfrm>
            <a:custGeom>
              <a:avLst/>
              <a:gdLst/>
              <a:ahLst/>
              <a:cxnLst/>
              <a:rect l="l" t="t" r="r" b="b"/>
              <a:pathLst>
                <a:path w="2128555" h="1925587">
                  <a:moveTo>
                    <a:pt x="1064277" y="0"/>
                  </a:moveTo>
                  <a:cubicBezTo>
                    <a:pt x="476493" y="0"/>
                    <a:pt x="0" y="431057"/>
                    <a:pt x="0" y="962793"/>
                  </a:cubicBezTo>
                  <a:cubicBezTo>
                    <a:pt x="0" y="1494530"/>
                    <a:pt x="476493" y="1925587"/>
                    <a:pt x="1064277" y="1925587"/>
                  </a:cubicBezTo>
                  <a:cubicBezTo>
                    <a:pt x="1652061" y="1925587"/>
                    <a:pt x="2128555" y="1494530"/>
                    <a:pt x="2128555" y="962793"/>
                  </a:cubicBezTo>
                  <a:cubicBezTo>
                    <a:pt x="2128555" y="431057"/>
                    <a:pt x="1652061" y="0"/>
                    <a:pt x="1064277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28223" y="2620766"/>
            <a:ext cx="805478" cy="728672"/>
            <a:chOff x="0" y="0"/>
            <a:chExt cx="2128554" cy="19255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8555" cy="1925587"/>
            </a:xfrm>
            <a:custGeom>
              <a:avLst/>
              <a:gdLst/>
              <a:ahLst/>
              <a:cxnLst/>
              <a:rect l="l" t="t" r="r" b="b"/>
              <a:pathLst>
                <a:path w="2128555" h="1925587">
                  <a:moveTo>
                    <a:pt x="1064277" y="0"/>
                  </a:moveTo>
                  <a:cubicBezTo>
                    <a:pt x="476493" y="0"/>
                    <a:pt x="0" y="431057"/>
                    <a:pt x="0" y="962793"/>
                  </a:cubicBezTo>
                  <a:cubicBezTo>
                    <a:pt x="0" y="1494530"/>
                    <a:pt x="476493" y="1925587"/>
                    <a:pt x="1064277" y="1925587"/>
                  </a:cubicBezTo>
                  <a:cubicBezTo>
                    <a:pt x="1652061" y="1925587"/>
                    <a:pt x="2128555" y="1494530"/>
                    <a:pt x="2128555" y="962793"/>
                  </a:cubicBezTo>
                  <a:cubicBezTo>
                    <a:pt x="2128555" y="431057"/>
                    <a:pt x="1652061" y="0"/>
                    <a:pt x="1064277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12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778951" y="3410589"/>
            <a:ext cx="1718283" cy="1790801"/>
            <a:chOff x="0" y="0"/>
            <a:chExt cx="1153423" cy="12021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53423" cy="1202102"/>
            </a:xfrm>
            <a:custGeom>
              <a:avLst/>
              <a:gdLst/>
              <a:ahLst/>
              <a:cxnLst/>
              <a:rect l="l" t="t" r="r" b="b"/>
              <a:pathLst>
                <a:path w="1153423" h="1202102">
                  <a:moveTo>
                    <a:pt x="576711" y="0"/>
                  </a:moveTo>
                  <a:cubicBezTo>
                    <a:pt x="258202" y="0"/>
                    <a:pt x="0" y="269100"/>
                    <a:pt x="0" y="601051"/>
                  </a:cubicBezTo>
                  <a:cubicBezTo>
                    <a:pt x="0" y="933002"/>
                    <a:pt x="258202" y="1202102"/>
                    <a:pt x="576711" y="1202102"/>
                  </a:cubicBezTo>
                  <a:cubicBezTo>
                    <a:pt x="895220" y="1202102"/>
                    <a:pt x="1153423" y="933002"/>
                    <a:pt x="1153423" y="601051"/>
                  </a:cubicBezTo>
                  <a:cubicBezTo>
                    <a:pt x="1153423" y="269100"/>
                    <a:pt x="895220" y="0"/>
                    <a:pt x="57671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109272" y="2786493"/>
            <a:ext cx="6092729" cy="3846074"/>
          </a:xfrm>
          <a:custGeom>
            <a:avLst/>
            <a:gdLst/>
            <a:ahLst/>
            <a:cxnLst/>
            <a:rect l="l" t="t" r="r" b="b"/>
            <a:pathLst>
              <a:path w="6092729" h="3846074">
                <a:moveTo>
                  <a:pt x="0" y="0"/>
                </a:moveTo>
                <a:lnTo>
                  <a:pt x="6092729" y="0"/>
                </a:lnTo>
                <a:lnTo>
                  <a:pt x="6092729" y="3846074"/>
                </a:lnTo>
                <a:lnTo>
                  <a:pt x="0" y="3846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95571" y="1697454"/>
            <a:ext cx="3152537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데이터 전처리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09093" y="9061515"/>
            <a:ext cx="239532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 Light"/>
              </a:rPr>
              <a:t>&lt;불용어&gt;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8" name="TextBox 5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59" name="AutoShape 5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62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4" name="Group 6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8" name="TextBox 68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700344" y="857250"/>
            <a:ext cx="8929519" cy="8929519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 l="-3710" r="-371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435" y="2992719"/>
            <a:ext cx="8546749" cy="3872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ea typeface="Source Han Sans KR Bold"/>
              </a:rPr>
              <a:t>첨가물</a:t>
            </a:r>
            <a:endParaRPr lang="en-US" sz="22713" dirty="0">
              <a:solidFill>
                <a:srgbClr val="000000"/>
              </a:solidFill>
              <a:ea typeface="Source Han Sans KR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324575" y="4353142"/>
            <a:ext cx="5903044" cy="4493239"/>
          </a:xfrm>
          <a:custGeom>
            <a:avLst/>
            <a:gdLst/>
            <a:ahLst/>
            <a:cxnLst/>
            <a:rect l="l" t="t" r="r" b="b"/>
            <a:pathLst>
              <a:path w="5903044" h="4493239">
                <a:moveTo>
                  <a:pt x="0" y="0"/>
                </a:moveTo>
                <a:lnTo>
                  <a:pt x="5903044" y="0"/>
                </a:lnTo>
                <a:lnTo>
                  <a:pt x="5903044" y="4493239"/>
                </a:lnTo>
                <a:lnTo>
                  <a:pt x="0" y="44932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39880" y="4128670"/>
            <a:ext cx="5161585" cy="5015502"/>
          </a:xfrm>
          <a:custGeom>
            <a:avLst/>
            <a:gdLst/>
            <a:ahLst/>
            <a:cxnLst/>
            <a:rect l="l" t="t" r="r" b="b"/>
            <a:pathLst>
              <a:path w="5161585" h="5015502">
                <a:moveTo>
                  <a:pt x="0" y="0"/>
                </a:moveTo>
                <a:lnTo>
                  <a:pt x="5161585" y="0"/>
                </a:lnTo>
                <a:lnTo>
                  <a:pt x="5161585" y="5015502"/>
                </a:lnTo>
                <a:lnTo>
                  <a:pt x="0" y="5015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85121" y="1621310"/>
            <a:ext cx="11355929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/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리뷰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데이터의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꿀스틱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206개의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제품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중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첨가물이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포함된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꿀스틱은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9개로 4.3%.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스마트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스토어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: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복숭아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블루베리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, 쑥,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홍삼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솔잎</a:t>
            </a: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Source Han Sans KR Light"/>
              </a:rPr>
              <a:t>29cm(</a:t>
            </a:r>
            <a:r>
              <a:rPr lang="en-US" sz="2400" dirty="0" err="1">
                <a:solidFill>
                  <a:srgbClr val="000000"/>
                </a:solidFill>
                <a:latin typeface="Source Han Sans KR Light"/>
              </a:rPr>
              <a:t>워커비</a:t>
            </a:r>
            <a:r>
              <a:rPr lang="en-US" sz="2400" dirty="0">
                <a:solidFill>
                  <a:srgbClr val="000000"/>
                </a:solidFill>
                <a:latin typeface="Source Han Sans KR Light"/>
              </a:rPr>
              <a:t>) : </a:t>
            </a:r>
            <a:r>
              <a:rPr lang="en-US" sz="2400" dirty="0" err="1">
                <a:solidFill>
                  <a:srgbClr val="000000"/>
                </a:solidFill>
                <a:latin typeface="Source Han Sans KR Light"/>
              </a:rPr>
              <a:t>바닐라</a:t>
            </a:r>
            <a:r>
              <a:rPr lang="en-US" sz="2400" dirty="0">
                <a:solidFill>
                  <a:srgbClr val="000000"/>
                </a:solidFill>
                <a:latin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Source Han Sans KR Light"/>
              </a:rPr>
              <a:t>레몬</a:t>
            </a:r>
            <a:r>
              <a:rPr lang="en-US" sz="2400" dirty="0">
                <a:solidFill>
                  <a:srgbClr val="000000"/>
                </a:solidFill>
                <a:latin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Source Han Sans KR Light"/>
              </a:rPr>
              <a:t>초코</a:t>
            </a:r>
            <a:r>
              <a:rPr lang="en-US" sz="2400" dirty="0">
                <a:solidFill>
                  <a:srgbClr val="000000"/>
                </a:solidFill>
                <a:latin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Source Han Sans KR Light"/>
              </a:rPr>
              <a:t>시나몬</a:t>
            </a:r>
            <a:endParaRPr lang="en-US" sz="2400" dirty="0">
              <a:solidFill>
                <a:srgbClr val="000000"/>
              </a:solidFill>
              <a:latin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Source Han Sans KR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5571" y="1343395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첨가물 사례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9243" y="4785142"/>
            <a:ext cx="7013744" cy="187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1"/>
              </a:lnSpc>
            </a:pPr>
            <a:r>
              <a:rPr lang="en-US" sz="13861">
                <a:solidFill>
                  <a:srgbClr val="000000"/>
                </a:solidFill>
                <a:latin typeface="Bebas Neue Bold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06584" y="3752796"/>
            <a:ext cx="5293339" cy="139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1"/>
              </a:lnSpc>
            </a:pPr>
            <a:r>
              <a:rPr lang="en-US" sz="10461">
                <a:solidFill>
                  <a:srgbClr val="B91646"/>
                </a:solidFill>
                <a:latin typeface="Brittany Bold"/>
              </a:rPr>
              <a:t>table of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144006" y="1402829"/>
            <a:ext cx="8115294" cy="931567"/>
            <a:chOff x="0" y="0"/>
            <a:chExt cx="10820393" cy="124208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636808" y="213008"/>
              <a:ext cx="7480043" cy="742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39243" y="378079"/>
            <a:ext cx="4391108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T-academy x eat the company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706" y="9267825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028700" y="9359384"/>
            <a:ext cx="4401652" cy="670251"/>
          </a:xfrm>
          <a:custGeom>
            <a:avLst/>
            <a:gdLst/>
            <a:ahLst/>
            <a:cxnLst/>
            <a:rect l="l" t="t" r="r" b="b"/>
            <a:pathLst>
              <a:path w="4401652" h="670251">
                <a:moveTo>
                  <a:pt x="0" y="0"/>
                </a:moveTo>
                <a:lnTo>
                  <a:pt x="4401652" y="0"/>
                </a:lnTo>
                <a:lnTo>
                  <a:pt x="4401652" y="670252"/>
                </a:lnTo>
                <a:lnTo>
                  <a:pt x="0" y="67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144006" y="2716162"/>
            <a:ext cx="8115294" cy="931567"/>
            <a:chOff x="0" y="0"/>
            <a:chExt cx="10820393" cy="124208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636808" y="213008"/>
              <a:ext cx="7480043" cy="742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6" y="5338526"/>
            <a:ext cx="8125849" cy="931567"/>
            <a:chOff x="0" y="0"/>
            <a:chExt cx="10834465" cy="124208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0834465" cy="1242089"/>
              <a:chOff x="0" y="0"/>
              <a:chExt cx="8875617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8812117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12117" h="954022">
                    <a:moveTo>
                      <a:pt x="8719407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18138" y="0"/>
                    </a:lnTo>
                    <a:cubicBezTo>
                      <a:pt x="8768938" y="0"/>
                      <a:pt x="8810847" y="41910"/>
                      <a:pt x="8810847" y="92710"/>
                    </a:cubicBezTo>
                    <a:lnTo>
                      <a:pt x="8810847" y="860042"/>
                    </a:lnTo>
                    <a:cubicBezTo>
                      <a:pt x="8812117" y="912112"/>
                      <a:pt x="8770207" y="954022"/>
                      <a:pt x="8719407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8875618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75618" h="1017522">
                    <a:moveTo>
                      <a:pt x="8751157" y="59690"/>
                    </a:moveTo>
                    <a:cubicBezTo>
                      <a:pt x="8786717" y="59690"/>
                      <a:pt x="8815928" y="88900"/>
                      <a:pt x="8815928" y="124460"/>
                    </a:cubicBezTo>
                    <a:lnTo>
                      <a:pt x="8815928" y="893062"/>
                    </a:lnTo>
                    <a:cubicBezTo>
                      <a:pt x="8815928" y="928622"/>
                      <a:pt x="8786717" y="957832"/>
                      <a:pt x="8751157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51157" y="59690"/>
                    </a:lnTo>
                    <a:moveTo>
                      <a:pt x="87511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51157" y="1017522"/>
                    </a:lnTo>
                    <a:cubicBezTo>
                      <a:pt x="8819738" y="1017522"/>
                      <a:pt x="8875618" y="961642"/>
                      <a:pt x="8875618" y="893062"/>
                    </a:cubicBezTo>
                    <a:lnTo>
                      <a:pt x="8875618" y="124460"/>
                    </a:lnTo>
                    <a:cubicBezTo>
                      <a:pt x="8875618" y="55880"/>
                      <a:pt x="8819738" y="0"/>
                      <a:pt x="8751157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638937" y="213008"/>
              <a:ext cx="7489771" cy="742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44006" y="6649708"/>
            <a:ext cx="8115294" cy="931567"/>
            <a:chOff x="0" y="0"/>
            <a:chExt cx="10820393" cy="124208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636808" y="213008"/>
              <a:ext cx="7480043" cy="742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Bebas Neue Bold"/>
                </a:rPr>
                <a:t>05. 수행 결과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06" y="4027344"/>
            <a:ext cx="8115294" cy="931567"/>
            <a:chOff x="0" y="0"/>
            <a:chExt cx="10820393" cy="124208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636808" y="213008"/>
              <a:ext cx="7480043" cy="742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154560" y="7952750"/>
            <a:ext cx="8115294" cy="931567"/>
            <a:chOff x="0" y="0"/>
            <a:chExt cx="10820393" cy="1242089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0820393" cy="1242089"/>
              <a:chOff x="0" y="0"/>
              <a:chExt cx="8864089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880058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8800589" h="954022">
                    <a:moveTo>
                      <a:pt x="8707879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706609" y="0"/>
                    </a:lnTo>
                    <a:cubicBezTo>
                      <a:pt x="8757409" y="0"/>
                      <a:pt x="8799319" y="41910"/>
                      <a:pt x="8799319" y="92710"/>
                    </a:cubicBezTo>
                    <a:lnTo>
                      <a:pt x="8799319" y="860042"/>
                    </a:lnTo>
                    <a:cubicBezTo>
                      <a:pt x="8800589" y="912112"/>
                      <a:pt x="8758679" y="954022"/>
                      <a:pt x="8707879" y="954022"/>
                    </a:cubicBezTo>
                  </a:path>
                </a:pathLst>
              </a:custGeom>
              <a:solidFill>
                <a:srgbClr val="F8EEEE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8864089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8864089" h="1017522">
                    <a:moveTo>
                      <a:pt x="8739629" y="59690"/>
                    </a:moveTo>
                    <a:cubicBezTo>
                      <a:pt x="8775189" y="59690"/>
                      <a:pt x="8804399" y="88900"/>
                      <a:pt x="8804399" y="124460"/>
                    </a:cubicBezTo>
                    <a:lnTo>
                      <a:pt x="8804399" y="893062"/>
                    </a:lnTo>
                    <a:cubicBezTo>
                      <a:pt x="8804399" y="928622"/>
                      <a:pt x="8775189" y="957832"/>
                      <a:pt x="8739629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739629" y="59690"/>
                    </a:lnTo>
                    <a:moveTo>
                      <a:pt x="873962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8739629" y="1017522"/>
                    </a:lnTo>
                    <a:cubicBezTo>
                      <a:pt x="8808209" y="1017522"/>
                      <a:pt x="8864089" y="961642"/>
                      <a:pt x="8864089" y="893062"/>
                    </a:cubicBezTo>
                    <a:lnTo>
                      <a:pt x="8864089" y="124460"/>
                    </a:lnTo>
                    <a:cubicBezTo>
                      <a:pt x="8864089" y="55880"/>
                      <a:pt x="8808209" y="0"/>
                      <a:pt x="8739629" y="0"/>
                    </a:cubicBezTo>
                  </a:path>
                </a:pathLst>
              </a:custGeom>
              <a:solidFill>
                <a:srgbClr val="F8EEEE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1636808" y="213008"/>
              <a:ext cx="7480043" cy="742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5"/>
                </a:lnSpc>
              </a:pPr>
              <a:r>
                <a:rPr lang="en-US" sz="3303" spc="330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343269"/>
            <a:ext cx="16230599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네이버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스마트스토어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굼FLEX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꿀 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스틱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블루베리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복숭아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/쑥/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솔잎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홍삼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이지만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홍삼맛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제품에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대한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리뷰가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없음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첨가물의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맛에대한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긍정리뷰가</a:t>
            </a:r>
            <a:r>
              <a:rPr lang="en-US" sz="24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다수</a:t>
            </a:r>
            <a:endParaRPr lang="en-US" sz="240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95571" y="4388626"/>
            <a:ext cx="3377798" cy="1768243"/>
          </a:xfrm>
          <a:custGeom>
            <a:avLst/>
            <a:gdLst/>
            <a:ahLst/>
            <a:cxnLst/>
            <a:rect l="l" t="t" r="r" b="b"/>
            <a:pathLst>
              <a:path w="3377798" h="1768243">
                <a:moveTo>
                  <a:pt x="0" y="0"/>
                </a:moveTo>
                <a:lnTo>
                  <a:pt x="3377799" y="0"/>
                </a:lnTo>
                <a:lnTo>
                  <a:pt x="3377799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473370" y="4379101"/>
            <a:ext cx="2173022" cy="1768243"/>
          </a:xfrm>
          <a:custGeom>
            <a:avLst/>
            <a:gdLst/>
            <a:ahLst/>
            <a:cxnLst/>
            <a:rect l="l" t="t" r="r" b="b"/>
            <a:pathLst>
              <a:path w="2173022" h="1768243">
                <a:moveTo>
                  <a:pt x="0" y="0"/>
                </a:moveTo>
                <a:lnTo>
                  <a:pt x="2173021" y="0"/>
                </a:lnTo>
                <a:lnTo>
                  <a:pt x="2173021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57196" y="4388626"/>
            <a:ext cx="3063788" cy="1768243"/>
          </a:xfrm>
          <a:custGeom>
            <a:avLst/>
            <a:gdLst/>
            <a:ahLst/>
            <a:cxnLst/>
            <a:rect l="l" t="t" r="r" b="b"/>
            <a:pathLst>
              <a:path w="3063788" h="1768243">
                <a:moveTo>
                  <a:pt x="0" y="0"/>
                </a:moveTo>
                <a:lnTo>
                  <a:pt x="3063788" y="0"/>
                </a:lnTo>
                <a:lnTo>
                  <a:pt x="3063788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49559" y="4373147"/>
            <a:ext cx="3377798" cy="1774197"/>
          </a:xfrm>
          <a:custGeom>
            <a:avLst/>
            <a:gdLst/>
            <a:ahLst/>
            <a:cxnLst/>
            <a:rect l="l" t="t" r="r" b="b"/>
            <a:pathLst>
              <a:path w="3377798" h="1774197">
                <a:moveTo>
                  <a:pt x="0" y="0"/>
                </a:moveTo>
                <a:lnTo>
                  <a:pt x="3377798" y="0"/>
                </a:lnTo>
                <a:lnTo>
                  <a:pt x="3377798" y="1774197"/>
                </a:lnTo>
                <a:lnTo>
                  <a:pt x="0" y="177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2142" y="4442475"/>
            <a:ext cx="2173022" cy="1714394"/>
          </a:xfrm>
          <a:custGeom>
            <a:avLst/>
            <a:gdLst/>
            <a:ahLst/>
            <a:cxnLst/>
            <a:rect l="l" t="t" r="r" b="b"/>
            <a:pathLst>
              <a:path w="2173022" h="1714394">
                <a:moveTo>
                  <a:pt x="0" y="0"/>
                </a:moveTo>
                <a:lnTo>
                  <a:pt x="2173022" y="0"/>
                </a:lnTo>
                <a:lnTo>
                  <a:pt x="2173022" y="1714394"/>
                </a:lnTo>
                <a:lnTo>
                  <a:pt x="0" y="1714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699749" y="4210603"/>
            <a:ext cx="2774532" cy="2178137"/>
          </a:xfrm>
          <a:custGeom>
            <a:avLst/>
            <a:gdLst/>
            <a:ahLst/>
            <a:cxnLst/>
            <a:rect l="l" t="t" r="r" b="b"/>
            <a:pathLst>
              <a:path w="2774532" h="2178137">
                <a:moveTo>
                  <a:pt x="0" y="0"/>
                </a:moveTo>
                <a:lnTo>
                  <a:pt x="2774532" y="0"/>
                </a:lnTo>
                <a:lnTo>
                  <a:pt x="2774532" y="2178138"/>
                </a:lnTo>
                <a:lnTo>
                  <a:pt x="0" y="2178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5571" y="7013500"/>
            <a:ext cx="3377798" cy="1790913"/>
          </a:xfrm>
          <a:custGeom>
            <a:avLst/>
            <a:gdLst/>
            <a:ahLst/>
            <a:cxnLst/>
            <a:rect l="l" t="t" r="r" b="b"/>
            <a:pathLst>
              <a:path w="3377798" h="1790913">
                <a:moveTo>
                  <a:pt x="0" y="0"/>
                </a:moveTo>
                <a:lnTo>
                  <a:pt x="3377799" y="0"/>
                </a:lnTo>
                <a:lnTo>
                  <a:pt x="3377799" y="1790913"/>
                </a:lnTo>
                <a:lnTo>
                  <a:pt x="0" y="17909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473370" y="7067443"/>
            <a:ext cx="2173022" cy="1683027"/>
          </a:xfrm>
          <a:custGeom>
            <a:avLst/>
            <a:gdLst/>
            <a:ahLst/>
            <a:cxnLst/>
            <a:rect l="l" t="t" r="r" b="b"/>
            <a:pathLst>
              <a:path w="2173022" h="1683027">
                <a:moveTo>
                  <a:pt x="0" y="0"/>
                </a:moveTo>
                <a:lnTo>
                  <a:pt x="2173021" y="0"/>
                </a:lnTo>
                <a:lnTo>
                  <a:pt x="2173021" y="1683027"/>
                </a:lnTo>
                <a:lnTo>
                  <a:pt x="0" y="16830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698782" y="7123601"/>
            <a:ext cx="2170162" cy="1680812"/>
          </a:xfrm>
          <a:custGeom>
            <a:avLst/>
            <a:gdLst/>
            <a:ahLst/>
            <a:cxnLst/>
            <a:rect l="l" t="t" r="r" b="b"/>
            <a:pathLst>
              <a:path w="2170162" h="1680812">
                <a:moveTo>
                  <a:pt x="0" y="0"/>
                </a:moveTo>
                <a:lnTo>
                  <a:pt x="2170162" y="0"/>
                </a:lnTo>
                <a:lnTo>
                  <a:pt x="2170162" y="1680812"/>
                </a:lnTo>
                <a:lnTo>
                  <a:pt x="0" y="16808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79982" y="7147835"/>
            <a:ext cx="2928366" cy="1711264"/>
          </a:xfrm>
          <a:custGeom>
            <a:avLst/>
            <a:gdLst/>
            <a:ahLst/>
            <a:cxnLst/>
            <a:rect l="l" t="t" r="r" b="b"/>
            <a:pathLst>
              <a:path w="2928366" h="1711264">
                <a:moveTo>
                  <a:pt x="0" y="0"/>
                </a:moveTo>
                <a:lnTo>
                  <a:pt x="2928366" y="0"/>
                </a:lnTo>
                <a:lnTo>
                  <a:pt x="2928366" y="1711264"/>
                </a:lnTo>
                <a:lnTo>
                  <a:pt x="0" y="17112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538908" y="7036294"/>
            <a:ext cx="2605092" cy="1745326"/>
          </a:xfrm>
          <a:custGeom>
            <a:avLst/>
            <a:gdLst/>
            <a:ahLst/>
            <a:cxnLst/>
            <a:rect l="l" t="t" r="r" b="b"/>
            <a:pathLst>
              <a:path w="2605092" h="1745326">
                <a:moveTo>
                  <a:pt x="0" y="0"/>
                </a:moveTo>
                <a:lnTo>
                  <a:pt x="2605092" y="0"/>
                </a:lnTo>
                <a:lnTo>
                  <a:pt x="2605092" y="1745325"/>
                </a:lnTo>
                <a:lnTo>
                  <a:pt x="0" y="1745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396199" y="7212456"/>
            <a:ext cx="3331158" cy="1582022"/>
          </a:xfrm>
          <a:custGeom>
            <a:avLst/>
            <a:gdLst/>
            <a:ahLst/>
            <a:cxnLst/>
            <a:rect l="l" t="t" r="r" b="b"/>
            <a:pathLst>
              <a:path w="3331158" h="1582022">
                <a:moveTo>
                  <a:pt x="0" y="0"/>
                </a:moveTo>
                <a:lnTo>
                  <a:pt x="3331158" y="0"/>
                </a:lnTo>
                <a:lnTo>
                  <a:pt x="3331158" y="1582022"/>
                </a:lnTo>
                <a:lnTo>
                  <a:pt x="0" y="15820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5571" y="1390650"/>
            <a:ext cx="9056652" cy="72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“꿀 스틱” 첨가물 긍정리뷰 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4621" y="3950476"/>
            <a:ext cx="3841987" cy="40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굼 FLEX 꿀 스틱 복숭아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96199" y="4012166"/>
            <a:ext cx="4011892" cy="40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굼 FLEX 꿀 스틱 블루베리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5571" y="6604544"/>
            <a:ext cx="3841987" cy="40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굼 FLEX 꿀 스틱 인진쑥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462874" y="6783931"/>
            <a:ext cx="3420475" cy="40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125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굼 FLEX 꿀 스틱 솔잎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8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01. 개요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8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02. 팀 구성 및 역할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58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04. 수행 결과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413015" y="69287"/>
              <a:ext cx="1887436" cy="258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05. 보완사항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850825" y="542028"/>
            <a:ext cx="2047729" cy="450729"/>
            <a:chOff x="0" y="0"/>
            <a:chExt cx="2730305" cy="60097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413015" y="69287"/>
              <a:ext cx="1887436" cy="531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03. 수행 절차 및 방법</a:t>
              </a:r>
            </a:p>
          </p:txBody>
        </p:sp>
      </p:grpSp>
      <p:sp>
        <p:nvSpPr>
          <p:cNvPr id="52" name="AutoShape 5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6" name="AutoShape 5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7" name="Group 5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1" name="TextBox 61"/>
            <p:cNvSpPr txBox="1"/>
            <p:nvPr/>
          </p:nvSpPr>
          <p:spPr>
            <a:xfrm>
              <a:off x="352240" y="115345"/>
              <a:ext cx="3688856" cy="518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5" y="2079489"/>
            <a:ext cx="6286026" cy="10153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/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ea typeface="Source Han Sans KR Light"/>
              </a:rPr>
              <a:t>워커비</a:t>
            </a:r>
            <a:r>
              <a:rPr lang="ko-KR" alt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ea typeface="Source Han Sans KR Light"/>
              </a:rPr>
              <a:t>미니팩</a:t>
            </a:r>
            <a:r>
              <a:rPr lang="ko-KR" alt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ea typeface="Source Han Sans KR Light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ea typeface="Source Han Sans KR Light"/>
              </a:rPr>
              <a:t>바닐라</a:t>
            </a:r>
            <a:r>
              <a:rPr lang="en-US" altLang="ko-KR" sz="2400" dirty="0">
                <a:solidFill>
                  <a:srgbClr val="000000"/>
                </a:solidFill>
                <a:ea typeface="Source Han Sans KR Light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ea typeface="Source Han Sans KR Light"/>
              </a:rPr>
              <a:t>레몬</a:t>
            </a:r>
            <a:r>
              <a:rPr lang="en-US" altLang="ko-KR" sz="2400" dirty="0">
                <a:solidFill>
                  <a:srgbClr val="000000"/>
                </a:solidFill>
                <a:ea typeface="Source Han Sans KR Light"/>
              </a:rPr>
              <a:t>/</a:t>
            </a:r>
            <a:r>
              <a:rPr lang="ko-KR" altLang="en-US" sz="2400" dirty="0" err="1">
                <a:solidFill>
                  <a:srgbClr val="000000"/>
                </a:solidFill>
                <a:ea typeface="Source Han Sans KR Light"/>
              </a:rPr>
              <a:t>시나몬</a:t>
            </a:r>
            <a:r>
              <a:rPr lang="en-US" altLang="ko-KR" sz="2400" dirty="0">
                <a:solidFill>
                  <a:srgbClr val="000000"/>
                </a:solidFill>
                <a:ea typeface="Source Han Sans KR Light"/>
              </a:rPr>
              <a:t>/</a:t>
            </a:r>
            <a:r>
              <a:rPr lang="ko-KR" altLang="en-US" sz="2400" dirty="0" err="1">
                <a:solidFill>
                  <a:srgbClr val="000000"/>
                </a:solidFill>
                <a:ea typeface="Source Han Sans KR Light"/>
              </a:rPr>
              <a:t>초코</a:t>
            </a:r>
            <a:r>
              <a:rPr lang="en-US" altLang="ko-KR" sz="2400" dirty="0">
                <a:solidFill>
                  <a:srgbClr val="000000"/>
                </a:solidFill>
                <a:ea typeface="Source Han Sans KR Light"/>
              </a:rPr>
              <a:t>)</a:t>
            </a: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4399941" y="4136107"/>
            <a:ext cx="2173022" cy="1768243"/>
          </a:xfrm>
          <a:custGeom>
            <a:avLst/>
            <a:gdLst/>
            <a:ahLst/>
            <a:cxnLst/>
            <a:rect l="l" t="t" r="r" b="b"/>
            <a:pathLst>
              <a:path w="2173022" h="1768243">
                <a:moveTo>
                  <a:pt x="0" y="0"/>
                </a:moveTo>
                <a:lnTo>
                  <a:pt x="2173022" y="0"/>
                </a:lnTo>
                <a:lnTo>
                  <a:pt x="2173022" y="1768243"/>
                </a:lnTo>
                <a:lnTo>
                  <a:pt x="0" y="1768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399941" y="6824449"/>
            <a:ext cx="2173022" cy="1683027"/>
          </a:xfrm>
          <a:custGeom>
            <a:avLst/>
            <a:gdLst/>
            <a:ahLst/>
            <a:cxnLst/>
            <a:rect l="l" t="t" r="r" b="b"/>
            <a:pathLst>
              <a:path w="2173022" h="1683027">
                <a:moveTo>
                  <a:pt x="0" y="0"/>
                </a:moveTo>
                <a:lnTo>
                  <a:pt x="2173022" y="0"/>
                </a:lnTo>
                <a:lnTo>
                  <a:pt x="2173022" y="1683027"/>
                </a:lnTo>
                <a:lnTo>
                  <a:pt x="0" y="1683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19436" y="4120589"/>
            <a:ext cx="2280505" cy="1783761"/>
          </a:xfrm>
          <a:custGeom>
            <a:avLst/>
            <a:gdLst/>
            <a:ahLst/>
            <a:cxnLst/>
            <a:rect l="l" t="t" r="r" b="b"/>
            <a:pathLst>
              <a:path w="2280505" h="1783761">
                <a:moveTo>
                  <a:pt x="0" y="0"/>
                </a:moveTo>
                <a:lnTo>
                  <a:pt x="2280505" y="0"/>
                </a:lnTo>
                <a:lnTo>
                  <a:pt x="2280505" y="1783761"/>
                </a:lnTo>
                <a:lnTo>
                  <a:pt x="0" y="1783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19436" y="6757631"/>
            <a:ext cx="2307962" cy="1816663"/>
          </a:xfrm>
          <a:custGeom>
            <a:avLst/>
            <a:gdLst/>
            <a:ahLst/>
            <a:cxnLst/>
            <a:rect l="l" t="t" r="r" b="b"/>
            <a:pathLst>
              <a:path w="2307962" h="1816663">
                <a:moveTo>
                  <a:pt x="0" y="0"/>
                </a:moveTo>
                <a:lnTo>
                  <a:pt x="2307961" y="0"/>
                </a:lnTo>
                <a:lnTo>
                  <a:pt x="2307961" y="1816663"/>
                </a:lnTo>
                <a:lnTo>
                  <a:pt x="0" y="1816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66469" y="4120589"/>
            <a:ext cx="3113940" cy="2136642"/>
          </a:xfrm>
          <a:custGeom>
            <a:avLst/>
            <a:gdLst/>
            <a:ahLst/>
            <a:cxnLst/>
            <a:rect l="l" t="t" r="r" b="b"/>
            <a:pathLst>
              <a:path w="3113940" h="2136642">
                <a:moveTo>
                  <a:pt x="0" y="0"/>
                </a:moveTo>
                <a:lnTo>
                  <a:pt x="3113940" y="0"/>
                </a:lnTo>
                <a:lnTo>
                  <a:pt x="3113940" y="2136642"/>
                </a:lnTo>
                <a:lnTo>
                  <a:pt x="0" y="21366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310142" y="6757631"/>
            <a:ext cx="2930108" cy="2032762"/>
          </a:xfrm>
          <a:custGeom>
            <a:avLst/>
            <a:gdLst/>
            <a:ahLst/>
            <a:cxnLst/>
            <a:rect l="l" t="t" r="r" b="b"/>
            <a:pathLst>
              <a:path w="2930108" h="2032762">
                <a:moveTo>
                  <a:pt x="0" y="0"/>
                </a:moveTo>
                <a:lnTo>
                  <a:pt x="2930108" y="0"/>
                </a:lnTo>
                <a:lnTo>
                  <a:pt x="2930108" y="2032762"/>
                </a:lnTo>
                <a:lnTo>
                  <a:pt x="0" y="2032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572963" y="6757631"/>
            <a:ext cx="3188457" cy="1915868"/>
          </a:xfrm>
          <a:custGeom>
            <a:avLst/>
            <a:gdLst/>
            <a:ahLst/>
            <a:cxnLst/>
            <a:rect l="l" t="t" r="r" b="b"/>
            <a:pathLst>
              <a:path w="3188457" h="1915868">
                <a:moveTo>
                  <a:pt x="0" y="0"/>
                </a:moveTo>
                <a:lnTo>
                  <a:pt x="3188457" y="0"/>
                </a:lnTo>
                <a:lnTo>
                  <a:pt x="3188457" y="1915869"/>
                </a:lnTo>
                <a:lnTo>
                  <a:pt x="0" y="19158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02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63438" y="4276958"/>
            <a:ext cx="3249016" cy="1713117"/>
          </a:xfrm>
          <a:custGeom>
            <a:avLst/>
            <a:gdLst/>
            <a:ahLst/>
            <a:cxnLst/>
            <a:rect l="l" t="t" r="r" b="b"/>
            <a:pathLst>
              <a:path w="3249016" h="1713117">
                <a:moveTo>
                  <a:pt x="0" y="0"/>
                </a:moveTo>
                <a:lnTo>
                  <a:pt x="3249015" y="0"/>
                </a:lnTo>
                <a:lnTo>
                  <a:pt x="3249015" y="1713117"/>
                </a:lnTo>
                <a:lnTo>
                  <a:pt x="0" y="17131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236669" y="4125757"/>
            <a:ext cx="3670395" cy="1946074"/>
            <a:chOff x="0" y="0"/>
            <a:chExt cx="4893861" cy="25947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8578" cy="2553144"/>
            </a:xfrm>
            <a:custGeom>
              <a:avLst/>
              <a:gdLst/>
              <a:ahLst/>
              <a:cxnLst/>
              <a:rect l="l" t="t" r="r" b="b"/>
              <a:pathLst>
                <a:path w="3138578" h="2553144">
                  <a:moveTo>
                    <a:pt x="0" y="0"/>
                  </a:moveTo>
                  <a:lnTo>
                    <a:pt x="3138578" y="0"/>
                  </a:lnTo>
                  <a:lnTo>
                    <a:pt x="3138578" y="2553144"/>
                  </a:lnTo>
                  <a:lnTo>
                    <a:pt x="0" y="2553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138578" y="0"/>
              <a:ext cx="1755282" cy="2594765"/>
            </a:xfrm>
            <a:custGeom>
              <a:avLst/>
              <a:gdLst/>
              <a:ahLst/>
              <a:cxnLst/>
              <a:rect l="l" t="t" r="r" b="b"/>
              <a:pathLst>
                <a:path w="1755282" h="2594765">
                  <a:moveTo>
                    <a:pt x="0" y="0"/>
                  </a:moveTo>
                  <a:lnTo>
                    <a:pt x="1755283" y="0"/>
                  </a:lnTo>
                  <a:lnTo>
                    <a:pt x="1755283" y="2594765"/>
                  </a:lnTo>
                  <a:lnTo>
                    <a:pt x="0" y="2594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0271420" y="6786206"/>
            <a:ext cx="3600895" cy="1963823"/>
            <a:chOff x="0" y="0"/>
            <a:chExt cx="4801194" cy="2618430"/>
          </a:xfrm>
        </p:grpSpPr>
        <p:sp>
          <p:nvSpPr>
            <p:cNvPr id="21" name="Freeform 21"/>
            <p:cNvSpPr/>
            <p:nvPr/>
          </p:nvSpPr>
          <p:spPr>
            <a:xfrm>
              <a:off x="0" y="125868"/>
              <a:ext cx="3138578" cy="2390523"/>
            </a:xfrm>
            <a:custGeom>
              <a:avLst/>
              <a:gdLst/>
              <a:ahLst/>
              <a:cxnLst/>
              <a:rect l="l" t="t" r="r" b="b"/>
              <a:pathLst>
                <a:path w="3138578" h="2390523">
                  <a:moveTo>
                    <a:pt x="0" y="0"/>
                  </a:moveTo>
                  <a:lnTo>
                    <a:pt x="3138578" y="0"/>
                  </a:lnTo>
                  <a:lnTo>
                    <a:pt x="3138578" y="2390523"/>
                  </a:lnTo>
                  <a:lnTo>
                    <a:pt x="0" y="2390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3174296" y="0"/>
              <a:ext cx="1626898" cy="2618430"/>
            </a:xfrm>
            <a:custGeom>
              <a:avLst/>
              <a:gdLst/>
              <a:ahLst/>
              <a:cxnLst/>
              <a:rect l="l" t="t" r="r" b="b"/>
              <a:pathLst>
                <a:path w="1626898" h="2618430">
                  <a:moveTo>
                    <a:pt x="0" y="0"/>
                  </a:moveTo>
                  <a:lnTo>
                    <a:pt x="1626898" y="0"/>
                  </a:lnTo>
                  <a:lnTo>
                    <a:pt x="1626898" y="2618430"/>
                  </a:lnTo>
                  <a:lnTo>
                    <a:pt x="0" y="26184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611" r="-2611" b="-1192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5571" y="13906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“꿀 스틱” 첨가물 긍정리뷰 분석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50" name="AutoShape 5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5" name="Group 5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60" name="TextBox 8">
            <a:extLst>
              <a:ext uri="{FF2B5EF4-FFF2-40B4-BE49-F238E27FC236}">
                <a16:creationId xmlns:a16="http://schemas.microsoft.com/office/drawing/2014/main" id="{B11E17A2-7962-C361-B029-B8D36762884A}"/>
              </a:ext>
            </a:extLst>
          </p:cNvPr>
          <p:cNvSpPr txBox="1"/>
          <p:nvPr/>
        </p:nvSpPr>
        <p:spPr>
          <a:xfrm>
            <a:off x="2324575" y="2562336"/>
            <a:ext cx="6286026" cy="101535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/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첨가물의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맛과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향에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긍정리뷰가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다수</a:t>
            </a: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24575" y="2548763"/>
            <a:ext cx="16230611" cy="1168150"/>
          </a:xfrm>
          <a:custGeom>
            <a:avLst/>
            <a:gdLst/>
            <a:ahLst/>
            <a:cxnLst/>
            <a:rect l="l" t="t" r="r" b="b"/>
            <a:pathLst>
              <a:path w="4274729" h="307661">
                <a:moveTo>
                  <a:pt x="0" y="0"/>
                </a:moveTo>
                <a:lnTo>
                  <a:pt x="4274729" y="0"/>
                </a:lnTo>
                <a:lnTo>
                  <a:pt x="4274729" y="307661"/>
                </a:lnTo>
                <a:lnTo>
                  <a:pt x="0" y="307661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8" name="TextBox 8"/>
          <p:cNvSpPr txBox="1"/>
          <p:nvPr/>
        </p:nvSpPr>
        <p:spPr>
          <a:xfrm>
            <a:off x="2324574" y="1566443"/>
            <a:ext cx="7939963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/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부정리뷰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전부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양이나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가격에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불만족에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해당함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첨가물에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불만족은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없음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64538" y="3881020"/>
            <a:ext cx="4764397" cy="2829042"/>
            <a:chOff x="0" y="0"/>
            <a:chExt cx="6352530" cy="3772055"/>
          </a:xfrm>
        </p:grpSpPr>
        <p:sp>
          <p:nvSpPr>
            <p:cNvPr id="10" name="Freeform 10"/>
            <p:cNvSpPr/>
            <p:nvPr/>
          </p:nvSpPr>
          <p:spPr>
            <a:xfrm>
              <a:off x="0" y="188284"/>
              <a:ext cx="3964665" cy="3225142"/>
            </a:xfrm>
            <a:custGeom>
              <a:avLst/>
              <a:gdLst/>
              <a:ahLst/>
              <a:cxnLst/>
              <a:rect l="l" t="t" r="r" b="b"/>
              <a:pathLst>
                <a:path w="3964665" h="3225142">
                  <a:moveTo>
                    <a:pt x="0" y="0"/>
                  </a:moveTo>
                  <a:lnTo>
                    <a:pt x="3964665" y="0"/>
                  </a:lnTo>
                  <a:lnTo>
                    <a:pt x="3964665" y="3225142"/>
                  </a:lnTo>
                  <a:lnTo>
                    <a:pt x="0" y="322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800845" y="0"/>
              <a:ext cx="2551685" cy="3772055"/>
            </a:xfrm>
            <a:custGeom>
              <a:avLst/>
              <a:gdLst/>
              <a:ahLst/>
              <a:cxnLst/>
              <a:rect l="l" t="t" r="r" b="b"/>
              <a:pathLst>
                <a:path w="2551685" h="3772055">
                  <a:moveTo>
                    <a:pt x="0" y="0"/>
                  </a:moveTo>
                  <a:lnTo>
                    <a:pt x="2551685" y="0"/>
                  </a:lnTo>
                  <a:lnTo>
                    <a:pt x="2551685" y="3772055"/>
                  </a:lnTo>
                  <a:lnTo>
                    <a:pt x="0" y="377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2698501" y="3985795"/>
            <a:ext cx="4906194" cy="2762259"/>
            <a:chOff x="0" y="0"/>
            <a:chExt cx="6541591" cy="3683012"/>
          </a:xfrm>
        </p:grpSpPr>
        <p:sp>
          <p:nvSpPr>
            <p:cNvPr id="13" name="Freeform 13"/>
            <p:cNvSpPr/>
            <p:nvPr/>
          </p:nvSpPr>
          <p:spPr>
            <a:xfrm>
              <a:off x="0" y="177042"/>
              <a:ext cx="4203002" cy="3201250"/>
            </a:xfrm>
            <a:custGeom>
              <a:avLst/>
              <a:gdLst/>
              <a:ahLst/>
              <a:cxnLst/>
              <a:rect l="l" t="t" r="r" b="b"/>
              <a:pathLst>
                <a:path w="4203002" h="3201250">
                  <a:moveTo>
                    <a:pt x="0" y="0"/>
                  </a:moveTo>
                  <a:lnTo>
                    <a:pt x="4203002" y="0"/>
                  </a:lnTo>
                  <a:lnTo>
                    <a:pt x="4203002" y="3201251"/>
                  </a:lnTo>
                  <a:lnTo>
                    <a:pt x="0" y="3201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253242" y="0"/>
              <a:ext cx="2288350" cy="3683012"/>
            </a:xfrm>
            <a:custGeom>
              <a:avLst/>
              <a:gdLst/>
              <a:ahLst/>
              <a:cxnLst/>
              <a:rect l="l" t="t" r="r" b="b"/>
              <a:pathLst>
                <a:path w="2288350" h="3683012">
                  <a:moveTo>
                    <a:pt x="0" y="0"/>
                  </a:moveTo>
                  <a:lnTo>
                    <a:pt x="2288349" y="0"/>
                  </a:lnTo>
                  <a:lnTo>
                    <a:pt x="2288349" y="3683012"/>
                  </a:lnTo>
                  <a:lnTo>
                    <a:pt x="0" y="368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611" r="-2611" b="-1192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81502" y="6957604"/>
            <a:ext cx="7340191" cy="2223285"/>
          </a:xfrm>
          <a:custGeom>
            <a:avLst/>
            <a:gdLst/>
            <a:ahLst/>
            <a:cxnLst/>
            <a:rect l="l" t="t" r="r" b="b"/>
            <a:pathLst>
              <a:path w="7340191" h="2223285">
                <a:moveTo>
                  <a:pt x="0" y="0"/>
                </a:moveTo>
                <a:lnTo>
                  <a:pt x="7340191" y="0"/>
                </a:lnTo>
                <a:lnTo>
                  <a:pt x="7340191" y="2223285"/>
                </a:lnTo>
                <a:lnTo>
                  <a:pt x="0" y="22232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067570" y="7015676"/>
            <a:ext cx="7827272" cy="2214221"/>
          </a:xfrm>
          <a:custGeom>
            <a:avLst/>
            <a:gdLst/>
            <a:ahLst/>
            <a:cxnLst/>
            <a:rect l="l" t="t" r="r" b="b"/>
            <a:pathLst>
              <a:path w="7827272" h="2214221">
                <a:moveTo>
                  <a:pt x="0" y="0"/>
                </a:moveTo>
                <a:lnTo>
                  <a:pt x="7827272" y="0"/>
                </a:lnTo>
                <a:lnTo>
                  <a:pt x="7827272" y="2214221"/>
                </a:lnTo>
                <a:lnTo>
                  <a:pt x="0" y="2214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5571" y="13906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“꿀 스틱” 첨가물 부정리뷰 분석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9" name="Group 4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4" y="1750631"/>
            <a:ext cx="11848625" cy="31222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/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첨가물에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대한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선호가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제품의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구매로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이어짐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799" dirty="0">
              <a:solidFill>
                <a:srgbClr val="000000"/>
              </a:solidFill>
              <a:ea typeface="Source Han Sans KR Light"/>
            </a:endParaRP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첨가물을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고려할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경우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대중적이고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선호도가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높은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첨가물이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적합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>
              <a:lnSpc>
                <a:spcPts val="419"/>
              </a:lnSpc>
            </a:pPr>
            <a:endParaRPr lang="en-US" sz="2799" dirty="0">
              <a:solidFill>
                <a:srgbClr val="000000"/>
              </a:solidFill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799" dirty="0">
              <a:solidFill>
                <a:srgbClr val="000000"/>
              </a:solidFill>
              <a:ea typeface="Source Han Sans KR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358862" y="4634743"/>
            <a:ext cx="7785243" cy="3401492"/>
            <a:chOff x="0" y="0"/>
            <a:chExt cx="10380324" cy="45353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35322" cy="4535322"/>
            </a:xfrm>
            <a:custGeom>
              <a:avLst/>
              <a:gdLst/>
              <a:ahLst/>
              <a:cxnLst/>
              <a:rect l="l" t="t" r="r" b="b"/>
              <a:pathLst>
                <a:path w="4535322" h="4535322">
                  <a:moveTo>
                    <a:pt x="0" y="0"/>
                  </a:moveTo>
                  <a:lnTo>
                    <a:pt x="4535322" y="0"/>
                  </a:lnTo>
                  <a:lnTo>
                    <a:pt x="4535322" y="4535322"/>
                  </a:lnTo>
                  <a:lnTo>
                    <a:pt x="0" y="453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535322" y="386823"/>
              <a:ext cx="5845002" cy="4005545"/>
            </a:xfrm>
            <a:custGeom>
              <a:avLst/>
              <a:gdLst/>
              <a:ahLst/>
              <a:cxnLst/>
              <a:rect l="l" t="t" r="r" b="b"/>
              <a:pathLst>
                <a:path w="5845002" h="4005545">
                  <a:moveTo>
                    <a:pt x="0" y="0"/>
                  </a:moveTo>
                  <a:lnTo>
                    <a:pt x="5845002" y="0"/>
                  </a:lnTo>
                  <a:lnTo>
                    <a:pt x="5845002" y="4005545"/>
                  </a:lnTo>
                  <a:lnTo>
                    <a:pt x="0" y="4005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5571" y="13906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“꿀 스틱” 첨가물 제안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473047" y="857250"/>
            <a:ext cx="9341894" cy="9341894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 l="-9668" r="-966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6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501" y="2992719"/>
            <a:ext cx="8414877" cy="3872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ea typeface="Source Han Sans KR Bold"/>
              </a:rPr>
              <a:t>레시피</a:t>
            </a:r>
            <a:endParaRPr lang="en-US" sz="22713" dirty="0">
              <a:solidFill>
                <a:srgbClr val="000000"/>
              </a:solidFill>
              <a:ea typeface="Source Han Sans KR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04657" y="1251162"/>
            <a:ext cx="11375847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/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마켓컬리의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요거트에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뿌려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먹는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것을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가장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선호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스마트스토어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네이버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블로그의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음료에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타먹는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것을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가장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선호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2628959" y="3550412"/>
            <a:ext cx="4651451" cy="4047203"/>
          </a:xfrm>
          <a:custGeom>
            <a:avLst/>
            <a:gdLst/>
            <a:ahLst/>
            <a:cxnLst/>
            <a:rect l="l" t="t" r="r" b="b"/>
            <a:pathLst>
              <a:path w="4651451" h="4047203">
                <a:moveTo>
                  <a:pt x="0" y="0"/>
                </a:moveTo>
                <a:lnTo>
                  <a:pt x="4651450" y="0"/>
                </a:lnTo>
                <a:lnTo>
                  <a:pt x="4651450" y="4047202"/>
                </a:lnTo>
                <a:lnTo>
                  <a:pt x="0" y="4047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0" name="Freeform 10"/>
          <p:cNvSpPr/>
          <p:nvPr/>
        </p:nvSpPr>
        <p:spPr>
          <a:xfrm>
            <a:off x="6967863" y="3550412"/>
            <a:ext cx="4435009" cy="4061734"/>
          </a:xfrm>
          <a:custGeom>
            <a:avLst/>
            <a:gdLst/>
            <a:ahLst/>
            <a:cxnLst/>
            <a:rect l="l" t="t" r="r" b="b"/>
            <a:pathLst>
              <a:path w="4435009" h="4061734">
                <a:moveTo>
                  <a:pt x="0" y="0"/>
                </a:moveTo>
                <a:lnTo>
                  <a:pt x="4435009" y="0"/>
                </a:lnTo>
                <a:lnTo>
                  <a:pt x="4435009" y="4061734"/>
                </a:lnTo>
                <a:lnTo>
                  <a:pt x="0" y="4061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11" name="Freeform 11"/>
          <p:cNvSpPr/>
          <p:nvPr/>
        </p:nvSpPr>
        <p:spPr>
          <a:xfrm>
            <a:off x="1354906" y="3550412"/>
            <a:ext cx="4495919" cy="4061734"/>
          </a:xfrm>
          <a:custGeom>
            <a:avLst/>
            <a:gdLst/>
            <a:ahLst/>
            <a:cxnLst/>
            <a:rect l="l" t="t" r="r" b="b"/>
            <a:pathLst>
              <a:path w="4495919" h="4061734">
                <a:moveTo>
                  <a:pt x="0" y="0"/>
                </a:moveTo>
                <a:lnTo>
                  <a:pt x="4495919" y="0"/>
                </a:lnTo>
                <a:lnTo>
                  <a:pt x="4495919" y="4061734"/>
                </a:lnTo>
                <a:lnTo>
                  <a:pt x="0" y="4061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</p:sp>
      <p:sp>
        <p:nvSpPr>
          <p:cNvPr id="12" name="Freeform 12"/>
          <p:cNvSpPr/>
          <p:nvPr/>
        </p:nvSpPr>
        <p:spPr>
          <a:xfrm>
            <a:off x="8227619" y="7727677"/>
            <a:ext cx="9031681" cy="1740345"/>
          </a:xfrm>
          <a:custGeom>
            <a:avLst/>
            <a:gdLst/>
            <a:ahLst/>
            <a:cxnLst/>
            <a:rect l="l" t="t" r="r" b="b"/>
            <a:pathLst>
              <a:path w="9031681" h="1740345">
                <a:moveTo>
                  <a:pt x="0" y="0"/>
                </a:moveTo>
                <a:lnTo>
                  <a:pt x="9031681" y="0"/>
                </a:lnTo>
                <a:lnTo>
                  <a:pt x="9031681" y="1740345"/>
                </a:lnTo>
                <a:lnTo>
                  <a:pt x="0" y="17403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5571" y="1400687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“꿀 스틱” 활용 레시피 분석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809110" y="3224604"/>
            <a:ext cx="3193970" cy="3213211"/>
          </a:xfrm>
          <a:custGeom>
            <a:avLst/>
            <a:gdLst/>
            <a:ahLst/>
            <a:cxnLst/>
            <a:rect l="l" t="t" r="r" b="b"/>
            <a:pathLst>
              <a:path w="3193970" h="3213211">
                <a:moveTo>
                  <a:pt x="0" y="0"/>
                </a:moveTo>
                <a:lnTo>
                  <a:pt x="3193970" y="0"/>
                </a:lnTo>
                <a:lnTo>
                  <a:pt x="3193970" y="3213211"/>
                </a:lnTo>
                <a:lnTo>
                  <a:pt x="0" y="3213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06790" y="6437815"/>
            <a:ext cx="3180889" cy="3061376"/>
          </a:xfrm>
          <a:custGeom>
            <a:avLst/>
            <a:gdLst/>
            <a:ahLst/>
            <a:cxnLst/>
            <a:rect l="l" t="t" r="r" b="b"/>
            <a:pathLst>
              <a:path w="3180889" h="3061376">
                <a:moveTo>
                  <a:pt x="0" y="0"/>
                </a:moveTo>
                <a:lnTo>
                  <a:pt x="3180888" y="0"/>
                </a:lnTo>
                <a:lnTo>
                  <a:pt x="3180888" y="3061375"/>
                </a:lnTo>
                <a:lnTo>
                  <a:pt x="0" y="306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74690" y="3984812"/>
            <a:ext cx="10229332" cy="5483210"/>
          </a:xfrm>
          <a:custGeom>
            <a:avLst/>
            <a:gdLst/>
            <a:ahLst/>
            <a:cxnLst/>
            <a:rect l="l" t="t" r="r" b="b"/>
            <a:pathLst>
              <a:path w="10229332" h="5483210">
                <a:moveTo>
                  <a:pt x="0" y="0"/>
                </a:moveTo>
                <a:lnTo>
                  <a:pt x="10229332" y="0"/>
                </a:lnTo>
                <a:lnTo>
                  <a:pt x="10229332" y="5483210"/>
                </a:lnTo>
                <a:lnTo>
                  <a:pt x="0" y="548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67132" y="1121271"/>
            <a:ext cx="9724865" cy="31222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/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실제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리뷰와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블로그에서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다양한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음료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활용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레시피를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확인할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수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있음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95571" y="6306847"/>
            <a:ext cx="1371561" cy="3322644"/>
          </a:xfrm>
          <a:custGeom>
            <a:avLst/>
            <a:gdLst/>
            <a:ahLst/>
            <a:cxnLst/>
            <a:rect l="l" t="t" r="r" b="b"/>
            <a:pathLst>
              <a:path w="1371561" h="3322644">
                <a:moveTo>
                  <a:pt x="0" y="0"/>
                </a:moveTo>
                <a:lnTo>
                  <a:pt x="1371562" y="0"/>
                </a:lnTo>
                <a:lnTo>
                  <a:pt x="1371562" y="3322644"/>
                </a:lnTo>
                <a:lnTo>
                  <a:pt x="0" y="33226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5158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9798" y="1400687"/>
            <a:ext cx="994031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네이버“꿀 스틱” 활용 레시피 분석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56558" y="4352680"/>
            <a:ext cx="6134678" cy="3929626"/>
          </a:xfrm>
          <a:custGeom>
            <a:avLst/>
            <a:gdLst/>
            <a:ahLst/>
            <a:cxnLst/>
            <a:rect l="l" t="t" r="r" b="b"/>
            <a:pathLst>
              <a:path w="6134678" h="3929626">
                <a:moveTo>
                  <a:pt x="0" y="0"/>
                </a:moveTo>
                <a:lnTo>
                  <a:pt x="6134678" y="0"/>
                </a:lnTo>
                <a:lnTo>
                  <a:pt x="6134678" y="3929626"/>
                </a:lnTo>
                <a:lnTo>
                  <a:pt x="0" y="3929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91850" y="1400079"/>
            <a:ext cx="8299949" cy="32669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현재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꿀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스틱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양에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불만사항이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많음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193632" y="3969298"/>
            <a:ext cx="6131902" cy="4265036"/>
          </a:xfrm>
          <a:custGeom>
            <a:avLst/>
            <a:gdLst/>
            <a:ahLst/>
            <a:cxnLst/>
            <a:rect l="l" t="t" r="r" b="b"/>
            <a:pathLst>
              <a:path w="6131902" h="4265036">
                <a:moveTo>
                  <a:pt x="0" y="0"/>
                </a:moveTo>
                <a:lnTo>
                  <a:pt x="6131901" y="0"/>
                </a:lnTo>
                <a:lnTo>
                  <a:pt x="6131901" y="4265036"/>
                </a:lnTo>
                <a:lnTo>
                  <a:pt x="0" y="4265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13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5571" y="14363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레시피 관련 불편사항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48939" y="8653434"/>
            <a:ext cx="409598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</a:rPr>
              <a:t>&lt;마켓컬리 ‘양’ 키워드 워드클라우드&gt;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09527" y="8653434"/>
            <a:ext cx="470011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</a:rPr>
              <a:t>&lt;29cm(워커비) ‘양’ 키워드 워드클라우드&gt;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91850" y="2118362"/>
            <a:ext cx="9519150" cy="32669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현재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꿀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스틱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구매자들은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양에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대한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불만사항이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Source Han Sans KR Light"/>
              </a:rPr>
              <a:t>많음</a:t>
            </a:r>
            <a:r>
              <a:rPr lang="en-US" sz="2400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400" dirty="0">
              <a:solidFill>
                <a:srgbClr val="000000"/>
              </a:solidFill>
              <a:ea typeface="Source Han Sans K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571" y="14363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레시피 관련 불편사항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095571" y="8653434"/>
            <a:ext cx="498148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</a:rPr>
              <a:t>&lt;네이버 스마트스토어 ‘양’ 키워드 불만 비율&gt;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4575" y="1490501"/>
            <a:ext cx="14867854" cy="31222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419"/>
              </a:lnSpc>
            </a:pPr>
            <a:endParaRPr dirty="0"/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꿀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스틱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구매자들은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일반적으로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꿀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스틱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활용시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음료에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가장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많이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활용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.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음료와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꿀의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비율가이드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제공으로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기존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꿀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스틱의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양에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대한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불편사항을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개선할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 수 </a:t>
            </a:r>
            <a:r>
              <a:rPr lang="en-US" sz="2799" dirty="0" err="1">
                <a:solidFill>
                  <a:srgbClr val="000000"/>
                </a:solidFill>
                <a:ea typeface="Source Han Sans KR Light"/>
              </a:rPr>
              <a:t>있음</a:t>
            </a:r>
            <a:r>
              <a:rPr lang="en-US" sz="2799" dirty="0">
                <a:solidFill>
                  <a:srgbClr val="000000"/>
                </a:solidFill>
                <a:ea typeface="Source Han Sans KR Light"/>
              </a:rPr>
              <a:t>. </a:t>
            </a:r>
          </a:p>
          <a:p>
            <a:pPr>
              <a:lnSpc>
                <a:spcPts val="419"/>
              </a:lnSpc>
            </a:pPr>
            <a:endParaRPr lang="en-US" sz="2799" dirty="0">
              <a:solidFill>
                <a:srgbClr val="000000"/>
              </a:solidFill>
              <a:ea typeface="Source Han Sans KR Light"/>
            </a:endParaRPr>
          </a:p>
          <a:p>
            <a:pPr algn="l">
              <a:lnSpc>
                <a:spcPts val="420"/>
              </a:lnSpc>
            </a:pPr>
            <a:endParaRPr lang="en-US" sz="2799" dirty="0">
              <a:solidFill>
                <a:srgbClr val="000000"/>
              </a:solidFill>
              <a:ea typeface="Source Han Sans KR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95571" y="4904744"/>
            <a:ext cx="7132048" cy="4643527"/>
          </a:xfrm>
          <a:custGeom>
            <a:avLst/>
            <a:gdLst/>
            <a:ahLst/>
            <a:cxnLst/>
            <a:rect l="l" t="t" r="r" b="b"/>
            <a:pathLst>
              <a:path w="7132048" h="4643527">
                <a:moveTo>
                  <a:pt x="0" y="0"/>
                </a:moveTo>
                <a:lnTo>
                  <a:pt x="7132048" y="0"/>
                </a:lnTo>
                <a:lnTo>
                  <a:pt x="7132048" y="4643527"/>
                </a:lnTo>
                <a:lnTo>
                  <a:pt x="0" y="4643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23118" y="4904744"/>
            <a:ext cx="3858211" cy="4696172"/>
          </a:xfrm>
          <a:custGeom>
            <a:avLst/>
            <a:gdLst/>
            <a:ahLst/>
            <a:cxnLst/>
            <a:rect l="l" t="t" r="r" b="b"/>
            <a:pathLst>
              <a:path w="3858211" h="4696172">
                <a:moveTo>
                  <a:pt x="0" y="0"/>
                </a:moveTo>
                <a:lnTo>
                  <a:pt x="3858210" y="0"/>
                </a:lnTo>
                <a:lnTo>
                  <a:pt x="3858210" y="4696172"/>
                </a:lnTo>
                <a:lnTo>
                  <a:pt x="0" y="4696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9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09811" y="4904744"/>
            <a:ext cx="4870598" cy="4643527"/>
          </a:xfrm>
          <a:custGeom>
            <a:avLst/>
            <a:gdLst/>
            <a:ahLst/>
            <a:cxnLst/>
            <a:rect l="l" t="t" r="r" b="b"/>
            <a:pathLst>
              <a:path w="4870598" h="4643527">
                <a:moveTo>
                  <a:pt x="0" y="0"/>
                </a:moveTo>
                <a:lnTo>
                  <a:pt x="4870598" y="0"/>
                </a:lnTo>
                <a:lnTo>
                  <a:pt x="4870598" y="4643527"/>
                </a:lnTo>
                <a:lnTo>
                  <a:pt x="0" y="4643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575" r="-2157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5571" y="14287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“꿀 스틱” 레시피 제안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4" name="Group 44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53353" y="1212152"/>
            <a:ext cx="7528452" cy="1920367"/>
          </a:xfrm>
          <a:custGeom>
            <a:avLst/>
            <a:gdLst/>
            <a:ahLst/>
            <a:cxnLst/>
            <a:rect l="l" t="t" r="r" b="b"/>
            <a:pathLst>
              <a:path w="7528452" h="1920367">
                <a:moveTo>
                  <a:pt x="0" y="0"/>
                </a:moveTo>
                <a:lnTo>
                  <a:pt x="7528452" y="0"/>
                </a:lnTo>
                <a:lnTo>
                  <a:pt x="7528452" y="1920368"/>
                </a:lnTo>
                <a:lnTo>
                  <a:pt x="0" y="1920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69585" y="1212152"/>
            <a:ext cx="8589715" cy="1920367"/>
          </a:xfrm>
          <a:custGeom>
            <a:avLst/>
            <a:gdLst/>
            <a:ahLst/>
            <a:cxnLst/>
            <a:rect l="l" t="t" r="r" b="b"/>
            <a:pathLst>
              <a:path w="2262312" h="505776">
                <a:moveTo>
                  <a:pt x="0" y="0"/>
                </a:moveTo>
                <a:lnTo>
                  <a:pt x="2262312" y="0"/>
                </a:lnTo>
                <a:lnTo>
                  <a:pt x="2262312" y="505776"/>
                </a:lnTo>
                <a:lnTo>
                  <a:pt x="0" y="505776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</p:sp>
      <p:sp>
        <p:nvSpPr>
          <p:cNvPr id="7" name="TextBox 7"/>
          <p:cNvSpPr txBox="1"/>
          <p:nvPr/>
        </p:nvSpPr>
        <p:spPr>
          <a:xfrm>
            <a:off x="8734035" y="496715"/>
            <a:ext cx="8323015" cy="326692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온라인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기반의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O2O(Online to Offline)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플랫폼을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중심으로</a:t>
            </a:r>
            <a:endParaRPr lang="en-US" sz="1800" dirty="0">
              <a:solidFill>
                <a:srgbClr val="000000"/>
              </a:solidFill>
              <a:ea typeface="Source Han Sans KR Bold"/>
            </a:endParaRPr>
          </a:p>
          <a:p>
            <a:pPr>
              <a:lnSpc>
                <a:spcPts val="700"/>
              </a:lnSpc>
            </a:pPr>
            <a:endParaRPr lang="en-US" sz="1800" dirty="0">
              <a:solidFill>
                <a:srgbClr val="000000"/>
              </a:solidFill>
              <a:ea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고객에게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맞춤형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먹거리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큐레이션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서비스를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제공하여</a:t>
            </a:r>
            <a:endParaRPr lang="en-US" sz="1800" dirty="0">
              <a:solidFill>
                <a:srgbClr val="000000"/>
              </a:solidFill>
              <a:ea typeface="Source Han Sans KR Bold"/>
            </a:endParaRPr>
          </a:p>
          <a:p>
            <a:pPr>
              <a:lnSpc>
                <a:spcPts val="700"/>
              </a:lnSpc>
            </a:pPr>
            <a:endParaRPr lang="en-US" sz="1800" dirty="0">
              <a:solidFill>
                <a:srgbClr val="000000"/>
              </a:solidFill>
              <a:ea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먹거리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관련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스트레스를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해결하기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위해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노력하는</a:t>
            </a:r>
            <a:r>
              <a:rPr lang="en-US" sz="18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800" dirty="0" err="1">
                <a:solidFill>
                  <a:srgbClr val="000000"/>
                </a:solidFill>
                <a:ea typeface="Source Han Sans KR Bold"/>
              </a:rPr>
              <a:t>기업</a:t>
            </a:r>
            <a:endParaRPr lang="en-US" sz="1800" dirty="0">
              <a:solidFill>
                <a:srgbClr val="000000"/>
              </a:solidFill>
              <a:ea typeface="Source Han Sans KR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74462" y="3189670"/>
            <a:ext cx="16205947" cy="1555760"/>
          </a:xfrm>
          <a:custGeom>
            <a:avLst/>
            <a:gdLst/>
            <a:ahLst/>
            <a:cxnLst/>
            <a:rect l="l" t="t" r="r" b="b"/>
            <a:pathLst>
              <a:path w="4268233" h="409747">
                <a:moveTo>
                  <a:pt x="0" y="0"/>
                </a:moveTo>
                <a:lnTo>
                  <a:pt x="4268233" y="0"/>
                </a:lnTo>
                <a:lnTo>
                  <a:pt x="4268233" y="409747"/>
                </a:lnTo>
                <a:lnTo>
                  <a:pt x="0" y="409747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095571" y="1301255"/>
            <a:ext cx="11041339" cy="3194600"/>
          </a:xfrm>
          <a:prstGeom prst="rect">
            <a:avLst/>
          </a:prstGeom>
        </p:spPr>
        <p:txBody>
          <a:bodyPr lIns="50800" tIns="50800" rIns="50800" bIns="50800" rtlCol="0" anchor="b"/>
          <a:lstStyle/>
          <a:p>
            <a:pPr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- </a:t>
            </a:r>
            <a:r>
              <a:rPr lang="en-US" sz="1900" dirty="0" err="1">
                <a:solidFill>
                  <a:srgbClr val="000000"/>
                </a:solidFill>
                <a:latin typeface="Source Han Sans KR Bold"/>
              </a:rPr>
              <a:t>벤처기업협회가</a:t>
            </a: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Source Han Sans KR Bold"/>
              </a:rPr>
              <a:t>주관한</a:t>
            </a: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 ‘2023 </a:t>
            </a:r>
            <a:r>
              <a:rPr lang="en-US" sz="1900" dirty="0" err="1">
                <a:solidFill>
                  <a:srgbClr val="000000"/>
                </a:solidFill>
                <a:latin typeface="Source Han Sans KR Bold"/>
              </a:rPr>
              <a:t>우수벤처기업’에</a:t>
            </a: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Source Han Sans KR Bold"/>
              </a:rPr>
              <a:t>제주</a:t>
            </a: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Source Han Sans KR Bold"/>
              </a:rPr>
              <a:t>지역우수</a:t>
            </a: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Source Han Sans KR Bold"/>
              </a:rPr>
              <a:t>벤처기업으로</a:t>
            </a: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Source Han Sans KR Bold"/>
              </a:rPr>
              <a:t>선정</a:t>
            </a: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. </a:t>
            </a:r>
          </a:p>
          <a:p>
            <a:pPr algn="just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- </a:t>
            </a:r>
            <a:r>
              <a:rPr lang="en-US" sz="1900" dirty="0" err="1">
                <a:solidFill>
                  <a:srgbClr val="000000"/>
                </a:solidFill>
                <a:latin typeface="Source Han Sans KR Bold"/>
              </a:rPr>
              <a:t>쑥</a:t>
            </a:r>
            <a:r>
              <a:rPr lang="en-US" sz="1900" dirty="0" err="1">
                <a:solidFill>
                  <a:srgbClr val="000000"/>
                </a:solidFill>
                <a:ea typeface="Source Han Sans KR Bold"/>
              </a:rPr>
              <a:t>쫀득이</a:t>
            </a:r>
            <a:r>
              <a:rPr lang="en-US" sz="19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ea typeface="Source Han Sans KR Bold"/>
              </a:rPr>
              <a:t>제품'시알</a:t>
            </a:r>
            <a:r>
              <a:rPr lang="en-US" sz="19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ea typeface="Source Han Sans KR Bold"/>
              </a:rPr>
              <a:t>아메리카</a:t>
            </a:r>
            <a:r>
              <a:rPr lang="en-US" sz="1900" dirty="0">
                <a:solidFill>
                  <a:srgbClr val="000000"/>
                </a:solidFill>
                <a:ea typeface="Source Han Sans KR Bold"/>
              </a:rPr>
              <a:t>(SIAL America) 2023'에서 </a:t>
            </a:r>
            <a:r>
              <a:rPr lang="en-US" sz="1900" dirty="0" err="1">
                <a:solidFill>
                  <a:srgbClr val="000000"/>
                </a:solidFill>
                <a:ea typeface="Source Han Sans KR Bold"/>
              </a:rPr>
              <a:t>혁신제품상</a:t>
            </a:r>
            <a:r>
              <a:rPr lang="en-US" sz="19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ea typeface="Source Han Sans KR Bold"/>
              </a:rPr>
              <a:t>금상을</a:t>
            </a:r>
            <a:r>
              <a:rPr lang="en-US" sz="1900" dirty="0">
                <a:solidFill>
                  <a:srgbClr val="000000"/>
                </a:solidFill>
                <a:ea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ea typeface="Source Han Sans KR Bold"/>
              </a:rPr>
              <a:t>수상</a:t>
            </a:r>
            <a:r>
              <a:rPr lang="en-US" sz="1900" dirty="0">
                <a:solidFill>
                  <a:srgbClr val="000000"/>
                </a:solidFill>
                <a:ea typeface="Source Han Sans KR Bold"/>
              </a:rPr>
              <a:t>.</a:t>
            </a:r>
          </a:p>
          <a:p>
            <a:pPr algn="just">
              <a:lnSpc>
                <a:spcPts val="2660"/>
              </a:lnSpc>
            </a:pP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- 2023 </a:t>
            </a:r>
            <a:r>
              <a:rPr lang="en-US" sz="1900" dirty="0" err="1">
                <a:solidFill>
                  <a:srgbClr val="000000"/>
                </a:solidFill>
                <a:latin typeface="Source Han Sans KR Bold"/>
              </a:rPr>
              <a:t>코리아</a:t>
            </a: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Source Han Sans KR Bold"/>
              </a:rPr>
              <a:t>비건페어</a:t>
            </a: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Source Han Sans KR Bold"/>
              </a:rPr>
              <a:t>참여</a:t>
            </a:r>
            <a:r>
              <a:rPr lang="en-US" sz="1900" dirty="0">
                <a:solidFill>
                  <a:srgbClr val="000000"/>
                </a:solidFill>
                <a:latin typeface="Source Han Sans KR Bold"/>
              </a:rPr>
              <a:t>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95571" y="4823931"/>
            <a:ext cx="16184838" cy="3736269"/>
          </a:xfrm>
          <a:custGeom>
            <a:avLst/>
            <a:gdLst/>
            <a:ahLst/>
            <a:cxnLst/>
            <a:rect l="l" t="t" r="r" b="b"/>
            <a:pathLst>
              <a:path w="16184838" h="3736269">
                <a:moveTo>
                  <a:pt x="0" y="0"/>
                </a:moveTo>
                <a:lnTo>
                  <a:pt x="16184838" y="0"/>
                </a:lnTo>
                <a:lnTo>
                  <a:pt x="16184838" y="3736269"/>
                </a:lnTo>
                <a:lnTo>
                  <a:pt x="0" y="3736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12" name="Group 12"/>
          <p:cNvGrpSpPr/>
          <p:nvPr/>
        </p:nvGrpSpPr>
        <p:grpSpPr>
          <a:xfrm>
            <a:off x="1095571" y="7425292"/>
            <a:ext cx="3916710" cy="3230769"/>
            <a:chOff x="0" y="-331018"/>
            <a:chExt cx="1031561" cy="8509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1561" cy="193668"/>
            </a:xfrm>
            <a:custGeom>
              <a:avLst/>
              <a:gdLst/>
              <a:ahLst/>
              <a:cxnLst/>
              <a:rect l="l" t="t" r="r" b="b"/>
              <a:pathLst>
                <a:path w="1031561" h="193668">
                  <a:moveTo>
                    <a:pt x="0" y="0"/>
                  </a:moveTo>
                  <a:lnTo>
                    <a:pt x="1031561" y="0"/>
                  </a:lnTo>
                  <a:lnTo>
                    <a:pt x="1031561" y="193668"/>
                  </a:lnTo>
                  <a:lnTo>
                    <a:pt x="0" y="19366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7326" y="-331018"/>
              <a:ext cx="1012259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&lt;</a:t>
              </a:r>
              <a:r>
                <a:rPr lang="en-US" sz="1500" dirty="0" err="1">
                  <a:solidFill>
                    <a:srgbClr val="14110F"/>
                  </a:solidFill>
                  <a:latin typeface="Source Han Sans KR Bold"/>
                </a:rPr>
                <a:t>출산맘의</a:t>
              </a: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 </a:t>
              </a:r>
              <a:r>
                <a:rPr lang="en-US" sz="1500" dirty="0" err="1">
                  <a:solidFill>
                    <a:srgbClr val="14110F"/>
                  </a:solidFill>
                  <a:latin typeface="Source Han Sans KR Bold"/>
                </a:rPr>
                <a:t>건강한</a:t>
              </a: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 </a:t>
              </a:r>
              <a:r>
                <a:rPr lang="en-US" sz="1500" dirty="0" err="1">
                  <a:solidFill>
                    <a:srgbClr val="14110F"/>
                  </a:solidFill>
                  <a:latin typeface="Source Han Sans KR Bold"/>
                </a:rPr>
                <a:t>몸조리</a:t>
              </a: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! </a:t>
              </a:r>
              <a:r>
                <a:rPr lang="en-US" sz="1500" dirty="0" err="1">
                  <a:solidFill>
                    <a:srgbClr val="14110F"/>
                  </a:solidFill>
                  <a:latin typeface="Source Han Sans KR Bold"/>
                </a:rPr>
                <a:t>산후조리원박스</a:t>
              </a: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&gt;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194753" y="7459464"/>
            <a:ext cx="3927347" cy="3230769"/>
            <a:chOff x="0" y="-322018"/>
            <a:chExt cx="1034363" cy="8509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4363" cy="193668"/>
            </a:xfrm>
            <a:custGeom>
              <a:avLst/>
              <a:gdLst/>
              <a:ahLst/>
              <a:cxnLst/>
              <a:rect l="l" t="t" r="r" b="b"/>
              <a:pathLst>
                <a:path w="1034363" h="193668">
                  <a:moveTo>
                    <a:pt x="0" y="0"/>
                  </a:moveTo>
                  <a:lnTo>
                    <a:pt x="1034363" y="0"/>
                  </a:lnTo>
                  <a:lnTo>
                    <a:pt x="1034363" y="193668"/>
                  </a:lnTo>
                  <a:lnTo>
                    <a:pt x="0" y="19366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6222" y="-322018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 &lt;</a:t>
              </a:r>
              <a:r>
                <a:rPr lang="en-US" sz="1500" dirty="0" err="1">
                  <a:solidFill>
                    <a:srgbClr val="14110F"/>
                  </a:solidFill>
                  <a:latin typeface="Source Han Sans KR Bold"/>
                </a:rPr>
                <a:t>끼니키트</a:t>
              </a: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&gt;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399962" y="7333848"/>
            <a:ext cx="3880448" cy="3230769"/>
            <a:chOff x="0" y="-352700"/>
            <a:chExt cx="1022011" cy="8509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2011" cy="193668"/>
            </a:xfrm>
            <a:custGeom>
              <a:avLst/>
              <a:gdLst/>
              <a:ahLst/>
              <a:cxnLst/>
              <a:rect l="l" t="t" r="r" b="b"/>
              <a:pathLst>
                <a:path w="1022011" h="193668">
                  <a:moveTo>
                    <a:pt x="0" y="0"/>
                  </a:moveTo>
                  <a:lnTo>
                    <a:pt x="1022011" y="0"/>
                  </a:lnTo>
                  <a:lnTo>
                    <a:pt x="1022011" y="193668"/>
                  </a:lnTo>
                  <a:lnTo>
                    <a:pt x="0" y="19366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28172" y="-352700"/>
              <a:ext cx="95334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&lt;ROYALSUMMIT </a:t>
              </a:r>
              <a:r>
                <a:rPr lang="en-US" sz="1500" dirty="0" err="1">
                  <a:solidFill>
                    <a:srgbClr val="14110F"/>
                  </a:solidFill>
                  <a:latin typeface="Source Han Sans KR Bold"/>
                </a:rPr>
                <a:t>산양삼</a:t>
              </a: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 </a:t>
              </a:r>
              <a:r>
                <a:rPr lang="en-US" sz="1500" dirty="0" err="1">
                  <a:solidFill>
                    <a:srgbClr val="14110F"/>
                  </a:solidFill>
                  <a:latin typeface="Source Han Sans KR Bold"/>
                </a:rPr>
                <a:t>기프트</a:t>
              </a: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 </a:t>
              </a:r>
              <a:r>
                <a:rPr lang="en-US" sz="1500" dirty="0" err="1">
                  <a:solidFill>
                    <a:srgbClr val="14110F"/>
                  </a:solidFill>
                  <a:latin typeface="Source Han Sans KR Bold"/>
                </a:rPr>
                <a:t>박스</a:t>
              </a: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&gt;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12073" y="7354628"/>
            <a:ext cx="3912259" cy="3230769"/>
            <a:chOff x="0" y="-347227"/>
            <a:chExt cx="1030389" cy="8509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30389" cy="193668"/>
            </a:xfrm>
            <a:custGeom>
              <a:avLst/>
              <a:gdLst/>
              <a:ahLst/>
              <a:cxnLst/>
              <a:rect l="l" t="t" r="r" b="b"/>
              <a:pathLst>
                <a:path w="1030389" h="193668">
                  <a:moveTo>
                    <a:pt x="0" y="0"/>
                  </a:moveTo>
                  <a:lnTo>
                    <a:pt x="1030389" y="0"/>
                  </a:lnTo>
                  <a:lnTo>
                    <a:pt x="1030389" y="193668"/>
                  </a:lnTo>
                  <a:lnTo>
                    <a:pt x="0" y="19366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47227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&lt;</a:t>
              </a:r>
              <a:r>
                <a:rPr lang="en-US" sz="1500" dirty="0" err="1">
                  <a:solidFill>
                    <a:srgbClr val="14110F"/>
                  </a:solidFill>
                  <a:latin typeface="Source Han Sans KR Bold"/>
                </a:rPr>
                <a:t>맘편한</a:t>
              </a: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 쑥 </a:t>
              </a:r>
              <a:r>
                <a:rPr lang="en-US" sz="1500" dirty="0" err="1">
                  <a:solidFill>
                    <a:srgbClr val="14110F"/>
                  </a:solidFill>
                  <a:latin typeface="Source Han Sans KR Bold"/>
                </a:rPr>
                <a:t>쫀득이</a:t>
              </a:r>
              <a:r>
                <a:rPr lang="en-US" sz="1500" dirty="0">
                  <a:solidFill>
                    <a:srgbClr val="14110F"/>
                  </a:solidFill>
                  <a:latin typeface="Source Han Sans KR Bold"/>
                </a:rPr>
                <a:t>&gt; 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620430" y="99382"/>
              <a:ext cx="2835300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6902047" y="542028"/>
            <a:ext cx="2047729" cy="315222"/>
            <a:chOff x="0" y="0"/>
            <a:chExt cx="2730305" cy="420296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57" name="AutoShape 57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58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9" name="AutoShape 59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0" name="AutoShape 60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023915" y="1087239"/>
            <a:ext cx="8455137" cy="8455137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-6347" r="-634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163325" y="2992719"/>
            <a:ext cx="8846243" cy="3872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ea typeface="Source Han Sans KR Bold"/>
              </a:rPr>
              <a:t>타겟팅</a:t>
            </a:r>
            <a:endParaRPr lang="en-US" sz="22713" dirty="0">
              <a:solidFill>
                <a:srgbClr val="000000"/>
              </a:solidFill>
              <a:ea typeface="Source Han Sans KR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60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023915" y="1087239"/>
            <a:ext cx="8455137" cy="8455137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-30803" r="-3080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82435" y="2992719"/>
            <a:ext cx="8457194" cy="3872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 dirty="0" err="1">
                <a:solidFill>
                  <a:srgbClr val="000000"/>
                </a:solidFill>
                <a:ea typeface="Source Han Sans KR Bold"/>
              </a:rPr>
              <a:t>패키지</a:t>
            </a:r>
            <a:endParaRPr lang="en-US" sz="22713" dirty="0">
              <a:solidFill>
                <a:srgbClr val="000000"/>
              </a:solidFill>
              <a:ea typeface="Source Han Sans KR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03229" y="3864618"/>
            <a:ext cx="2773625" cy="3962322"/>
          </a:xfrm>
          <a:custGeom>
            <a:avLst/>
            <a:gdLst/>
            <a:ahLst/>
            <a:cxnLst/>
            <a:rect l="l" t="t" r="r" b="b"/>
            <a:pathLst>
              <a:path w="2773625" h="3962322">
                <a:moveTo>
                  <a:pt x="0" y="0"/>
                </a:moveTo>
                <a:lnTo>
                  <a:pt x="2773626" y="0"/>
                </a:lnTo>
                <a:lnTo>
                  <a:pt x="2773626" y="3962322"/>
                </a:lnTo>
                <a:lnTo>
                  <a:pt x="0" y="3962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43605" y="3864618"/>
            <a:ext cx="2605226" cy="3963593"/>
          </a:xfrm>
          <a:custGeom>
            <a:avLst/>
            <a:gdLst/>
            <a:ahLst/>
            <a:cxnLst/>
            <a:rect l="l" t="t" r="r" b="b"/>
            <a:pathLst>
              <a:path w="2605226" h="3963593">
                <a:moveTo>
                  <a:pt x="0" y="0"/>
                </a:moveTo>
                <a:lnTo>
                  <a:pt x="2605226" y="0"/>
                </a:lnTo>
                <a:lnTo>
                  <a:pt x="2605226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15581" y="3864618"/>
            <a:ext cx="2767419" cy="3963593"/>
          </a:xfrm>
          <a:custGeom>
            <a:avLst/>
            <a:gdLst/>
            <a:ahLst/>
            <a:cxnLst/>
            <a:rect l="l" t="t" r="r" b="b"/>
            <a:pathLst>
              <a:path w="2767419" h="3963593">
                <a:moveTo>
                  <a:pt x="0" y="0"/>
                </a:moveTo>
                <a:lnTo>
                  <a:pt x="2767419" y="0"/>
                </a:lnTo>
                <a:lnTo>
                  <a:pt x="2767419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1094" y="8207940"/>
            <a:ext cx="3117896" cy="1260082"/>
          </a:xfrm>
          <a:custGeom>
            <a:avLst/>
            <a:gdLst/>
            <a:ahLst/>
            <a:cxnLst/>
            <a:rect l="l" t="t" r="r" b="b"/>
            <a:pathLst>
              <a:path w="3117896" h="1260082">
                <a:moveTo>
                  <a:pt x="0" y="0"/>
                </a:moveTo>
                <a:lnTo>
                  <a:pt x="3117896" y="0"/>
                </a:lnTo>
                <a:lnTo>
                  <a:pt x="3117896" y="1260082"/>
                </a:lnTo>
                <a:lnTo>
                  <a:pt x="0" y="126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13384" y="8229048"/>
            <a:ext cx="3065667" cy="1238974"/>
          </a:xfrm>
          <a:custGeom>
            <a:avLst/>
            <a:gdLst/>
            <a:ahLst/>
            <a:cxnLst/>
            <a:rect l="l" t="t" r="r" b="b"/>
            <a:pathLst>
              <a:path w="3065667" h="1238974">
                <a:moveTo>
                  <a:pt x="0" y="0"/>
                </a:moveTo>
                <a:lnTo>
                  <a:pt x="3065667" y="0"/>
                </a:lnTo>
                <a:lnTo>
                  <a:pt x="3065667" y="1238974"/>
                </a:lnTo>
                <a:lnTo>
                  <a:pt x="0" y="1238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164435" y="8229048"/>
            <a:ext cx="2952076" cy="1196166"/>
          </a:xfrm>
          <a:custGeom>
            <a:avLst/>
            <a:gdLst/>
            <a:ahLst/>
            <a:cxnLst/>
            <a:rect l="l" t="t" r="r" b="b"/>
            <a:pathLst>
              <a:path w="2952076" h="1196166">
                <a:moveTo>
                  <a:pt x="0" y="0"/>
                </a:moveTo>
                <a:lnTo>
                  <a:pt x="2952077" y="0"/>
                </a:lnTo>
                <a:lnTo>
                  <a:pt x="2952077" y="1196166"/>
                </a:lnTo>
                <a:lnTo>
                  <a:pt x="0" y="11961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26062" y="8207940"/>
            <a:ext cx="2954348" cy="1193985"/>
          </a:xfrm>
          <a:custGeom>
            <a:avLst/>
            <a:gdLst/>
            <a:ahLst/>
            <a:cxnLst/>
            <a:rect l="l" t="t" r="r" b="b"/>
            <a:pathLst>
              <a:path w="2954348" h="1193985">
                <a:moveTo>
                  <a:pt x="0" y="0"/>
                </a:moveTo>
                <a:lnTo>
                  <a:pt x="2954347" y="0"/>
                </a:lnTo>
                <a:lnTo>
                  <a:pt x="2954347" y="1193985"/>
                </a:lnTo>
                <a:lnTo>
                  <a:pt x="0" y="11939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8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497947" y="3864618"/>
            <a:ext cx="2386457" cy="3963593"/>
          </a:xfrm>
          <a:custGeom>
            <a:avLst/>
            <a:gdLst/>
            <a:ahLst/>
            <a:cxnLst/>
            <a:rect l="l" t="t" r="r" b="b"/>
            <a:pathLst>
              <a:path w="2386457" h="3963593">
                <a:moveTo>
                  <a:pt x="0" y="0"/>
                </a:moveTo>
                <a:lnTo>
                  <a:pt x="2386457" y="0"/>
                </a:lnTo>
                <a:lnTo>
                  <a:pt x="2386457" y="3963593"/>
                </a:lnTo>
                <a:lnTo>
                  <a:pt x="0" y="3963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474899" y="4238805"/>
            <a:ext cx="2386457" cy="402900"/>
          </a:xfrm>
          <a:custGeom>
            <a:avLst/>
            <a:gdLst/>
            <a:ahLst/>
            <a:cxnLst/>
            <a:rect l="l" t="t" r="r" b="b"/>
            <a:pathLst>
              <a:path w="2386457" h="402900">
                <a:moveTo>
                  <a:pt x="0" y="0"/>
                </a:moveTo>
                <a:lnTo>
                  <a:pt x="2386456" y="0"/>
                </a:lnTo>
                <a:lnTo>
                  <a:pt x="2386456" y="402900"/>
                </a:lnTo>
                <a:lnTo>
                  <a:pt x="0" y="402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156" b="-3156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449750" y="3864618"/>
            <a:ext cx="2381447" cy="3962322"/>
          </a:xfrm>
          <a:custGeom>
            <a:avLst/>
            <a:gdLst/>
            <a:ahLst/>
            <a:cxnLst/>
            <a:rect l="l" t="t" r="r" b="b"/>
            <a:pathLst>
              <a:path w="2381447" h="3962322">
                <a:moveTo>
                  <a:pt x="0" y="0"/>
                </a:moveTo>
                <a:lnTo>
                  <a:pt x="2381447" y="0"/>
                </a:lnTo>
                <a:lnTo>
                  <a:pt x="2381447" y="3962322"/>
                </a:lnTo>
                <a:lnTo>
                  <a:pt x="0" y="3962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845751" y="8207940"/>
            <a:ext cx="3186737" cy="1081509"/>
          </a:xfrm>
          <a:custGeom>
            <a:avLst/>
            <a:gdLst/>
            <a:ahLst/>
            <a:cxnLst/>
            <a:rect l="l" t="t" r="r" b="b"/>
            <a:pathLst>
              <a:path w="3186737" h="1081509">
                <a:moveTo>
                  <a:pt x="0" y="0"/>
                </a:moveTo>
                <a:lnTo>
                  <a:pt x="3186737" y="0"/>
                </a:lnTo>
                <a:lnTo>
                  <a:pt x="3186737" y="1081509"/>
                </a:lnTo>
                <a:lnTo>
                  <a:pt x="0" y="10815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1560" y="1400680"/>
            <a:ext cx="5473260" cy="71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latin typeface="Source Han Sans KR Bold"/>
              </a:rPr>
              <a:t>‘꿀 스틱’ 소비 환경 분석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9" name="Group 4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3" name="TextBox 53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2342242" y="2485269"/>
            <a:ext cx="13797400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"/>
              </a:lnSpc>
            </a:pPr>
            <a:endParaRPr/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네이버</a:t>
            </a:r>
            <a:r>
              <a:rPr lang="en-US" sz="2400">
                <a:solidFill>
                  <a:srgbClr val="000000"/>
                </a:solidFill>
                <a:latin typeface="Source Han Sans KR Light"/>
              </a:rPr>
              <a:t> 스마트스토어, 29cm(워커비), 카카오톡 선물하기, 네이버 블로그에서 ‘선물’ 키워드 수가 가장 높음.</a:t>
            </a:r>
          </a:p>
          <a:p>
            <a:pPr>
              <a:lnSpc>
                <a:spcPts val="41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Source Han Sans KR Light"/>
            </a:endParaRPr>
          </a:p>
          <a:p>
            <a:pPr marL="518160" lvl="1" indent="-259080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마켓컬리의 경우 다른 플랫폼과 달리 선물보다 직접 먹기 위한 구매 비율이 높게 나타남. </a:t>
            </a:r>
          </a:p>
          <a:p>
            <a:pPr algn="ctr">
              <a:lnSpc>
                <a:spcPts val="41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ea typeface="Source Han Sans KR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541236" y="4620204"/>
            <a:ext cx="1922010" cy="3478752"/>
            <a:chOff x="0" y="0"/>
            <a:chExt cx="2562680" cy="4638336"/>
          </a:xfrm>
        </p:grpSpPr>
        <p:sp>
          <p:nvSpPr>
            <p:cNvPr id="7" name="Freeform 7"/>
            <p:cNvSpPr/>
            <p:nvPr/>
          </p:nvSpPr>
          <p:spPr>
            <a:xfrm>
              <a:off x="47431" y="565527"/>
              <a:ext cx="2407365" cy="3507281"/>
            </a:xfrm>
            <a:custGeom>
              <a:avLst/>
              <a:gdLst/>
              <a:ahLst/>
              <a:cxnLst/>
              <a:rect l="l" t="t" r="r" b="b"/>
              <a:pathLst>
                <a:path w="2407365" h="3507281">
                  <a:moveTo>
                    <a:pt x="0" y="0"/>
                  </a:moveTo>
                  <a:lnTo>
                    <a:pt x="2407364" y="0"/>
                  </a:lnTo>
                  <a:lnTo>
                    <a:pt x="2407364" y="3507281"/>
                  </a:lnTo>
                  <a:lnTo>
                    <a:pt x="0" y="3507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562680" cy="4638336"/>
            </a:xfrm>
            <a:custGeom>
              <a:avLst/>
              <a:gdLst/>
              <a:ahLst/>
              <a:cxnLst/>
              <a:rect l="l" t="t" r="r" b="b"/>
              <a:pathLst>
                <a:path w="2562680" h="4638336">
                  <a:moveTo>
                    <a:pt x="0" y="0"/>
                  </a:moveTo>
                  <a:lnTo>
                    <a:pt x="2562680" y="0"/>
                  </a:lnTo>
                  <a:lnTo>
                    <a:pt x="2562680" y="4638336"/>
                  </a:lnTo>
                  <a:lnTo>
                    <a:pt x="0" y="4638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095571" y="4667657"/>
            <a:ext cx="4252870" cy="3219687"/>
          </a:xfrm>
          <a:custGeom>
            <a:avLst/>
            <a:gdLst/>
            <a:ahLst/>
            <a:cxnLst/>
            <a:rect l="l" t="t" r="r" b="b"/>
            <a:pathLst>
              <a:path w="4252870" h="3219687">
                <a:moveTo>
                  <a:pt x="0" y="0"/>
                </a:moveTo>
                <a:lnTo>
                  <a:pt x="4252870" y="0"/>
                </a:lnTo>
                <a:lnTo>
                  <a:pt x="4252870" y="3219687"/>
                </a:lnTo>
                <a:lnTo>
                  <a:pt x="0" y="3219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49524" y="4310535"/>
            <a:ext cx="3492989" cy="4010468"/>
          </a:xfrm>
          <a:custGeom>
            <a:avLst/>
            <a:gdLst/>
            <a:ahLst/>
            <a:cxnLst/>
            <a:rect l="l" t="t" r="r" b="b"/>
            <a:pathLst>
              <a:path w="3492989" h="4010468">
                <a:moveTo>
                  <a:pt x="0" y="0"/>
                </a:moveTo>
                <a:lnTo>
                  <a:pt x="3492989" y="0"/>
                </a:lnTo>
                <a:lnTo>
                  <a:pt x="3492989" y="4010469"/>
                </a:lnTo>
                <a:lnTo>
                  <a:pt x="0" y="4010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97024" y="6359580"/>
            <a:ext cx="1142692" cy="1546814"/>
          </a:xfrm>
          <a:custGeom>
            <a:avLst/>
            <a:gdLst/>
            <a:ahLst/>
            <a:cxnLst/>
            <a:rect l="l" t="t" r="r" b="b"/>
            <a:pathLst>
              <a:path w="1142692" h="1546814">
                <a:moveTo>
                  <a:pt x="0" y="0"/>
                </a:moveTo>
                <a:lnTo>
                  <a:pt x="1142691" y="0"/>
                </a:lnTo>
                <a:lnTo>
                  <a:pt x="1142691" y="1546814"/>
                </a:lnTo>
                <a:lnTo>
                  <a:pt x="0" y="15468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80613" y="4311561"/>
            <a:ext cx="4694777" cy="4288589"/>
          </a:xfrm>
          <a:custGeom>
            <a:avLst/>
            <a:gdLst/>
            <a:ahLst/>
            <a:cxnLst/>
            <a:rect l="l" t="t" r="r" b="b"/>
            <a:pathLst>
              <a:path w="4694777" h="4288589">
                <a:moveTo>
                  <a:pt x="0" y="0"/>
                </a:moveTo>
                <a:lnTo>
                  <a:pt x="4694777" y="0"/>
                </a:lnTo>
                <a:lnTo>
                  <a:pt x="4694777" y="4288589"/>
                </a:lnTo>
                <a:lnTo>
                  <a:pt x="0" y="4288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1560" y="1400680"/>
            <a:ext cx="5473260" cy="71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latin typeface="Source Han Sans KR Bold"/>
              </a:rPr>
              <a:t>‘꿀 스틱’ 선물 대상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75460" y="8642356"/>
            <a:ext cx="380190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&lt;네이버 스마트스토어&gt;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58161" y="8625054"/>
            <a:ext cx="343971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&lt;카카오톡 선물하기&gt;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78307" y="8625054"/>
            <a:ext cx="4331375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&lt;29cm(워커비) 선물하기&gt;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47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8" name="Group 48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2330769" y="2533805"/>
            <a:ext cx="13873282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" lvl="1" indent="-32385">
              <a:lnSpc>
                <a:spcPts val="419"/>
              </a:lnSpc>
              <a:buFont typeface="Arial"/>
              <a:buChar char="•"/>
            </a:pPr>
            <a:endParaRPr/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네이버 스마트스토어, 29cm(워커비), 카카오톡 선물하기에서 선물하는 대상에 대한 분석 시행</a:t>
            </a:r>
          </a:p>
          <a:p>
            <a:pPr>
              <a:lnSpc>
                <a:spcPts val="419"/>
              </a:lnSpc>
            </a:pPr>
            <a:endParaRPr lang="en-US" sz="2400">
              <a:solidFill>
                <a:srgbClr val="000000"/>
              </a:solidFill>
              <a:ea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Source Han Sans KR Light"/>
              </a:rPr>
              <a:t>30~40대 사용자가 많은 네이버 스마트스토어의 경우 윗사람에게 선물하는 비율이 높게 나타남.</a:t>
            </a:r>
          </a:p>
          <a:p>
            <a:pPr>
              <a:lnSpc>
                <a:spcPts val="419"/>
              </a:lnSpc>
            </a:pPr>
            <a:endParaRPr lang="en-US" sz="2400">
              <a:solidFill>
                <a:srgbClr val="000000"/>
              </a:solidFill>
              <a:latin typeface="Source Han Sans KR Light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Source Han Sans KR Light"/>
              </a:rPr>
              <a:t>20~30대 사용자가 많은 카카오톡 선물하기와 29cm(워커비)의 경우 친구에게 선물하는 비율이 높게 나타남</a:t>
            </a:r>
          </a:p>
          <a:p>
            <a:pPr>
              <a:lnSpc>
                <a:spcPts val="419"/>
              </a:lnSpc>
            </a:pPr>
            <a:endParaRPr lang="en-US" sz="2400">
              <a:solidFill>
                <a:srgbClr val="000000"/>
              </a:solidFill>
              <a:latin typeface="Source Han Sans KR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24575" y="2306909"/>
            <a:ext cx="14955835" cy="2243082"/>
            <a:chOff x="0" y="0"/>
            <a:chExt cx="3938985" cy="5907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38985" cy="590771"/>
            </a:xfrm>
            <a:custGeom>
              <a:avLst/>
              <a:gdLst/>
              <a:ahLst/>
              <a:cxnLst/>
              <a:rect l="l" t="t" r="r" b="b"/>
              <a:pathLst>
                <a:path w="3938985" h="590771">
                  <a:moveTo>
                    <a:pt x="0" y="0"/>
                  </a:moveTo>
                  <a:lnTo>
                    <a:pt x="3938985" y="0"/>
                  </a:lnTo>
                  <a:lnTo>
                    <a:pt x="3938985" y="590771"/>
                  </a:lnTo>
                  <a:lnTo>
                    <a:pt x="0" y="590771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980"/>
                </a:lnSpc>
              </a:pPr>
              <a:endParaRPr/>
            </a:p>
            <a:p>
              <a:pPr>
                <a:lnSpc>
                  <a:spcPts val="419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30~40대 사용자가 많은 네이버 스마트스토어의 경우 윗사람에게 선물하는 비율이 높게 나타남.</a:t>
              </a:r>
            </a:p>
            <a:p>
              <a:pPr>
                <a:lnSpc>
                  <a:spcPts val="419"/>
                </a:lnSpc>
              </a:pPr>
              <a:endParaRPr lang="en-US" sz="2400">
                <a:solidFill>
                  <a:srgbClr val="000000"/>
                </a:solidFill>
                <a:latin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20~30대 사용자가 많은 카카오톡 선물하기와 29cm(워커비)의 경우 친구에게 선물하는 비율이 높게 나타남.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“선물하는 대상에 따라 패키지에 대한 선호가 달라질 것이다.”라는 가설을 설정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 패키지에 대한 구매자들의 반응은 빈도분석을 통해 고급 / 예쁨 / 귀여움으로 나뉨.</a:t>
              </a:r>
            </a:p>
            <a:p>
              <a:pPr algn="l">
                <a:lnSpc>
                  <a:spcPts val="980"/>
                </a:lnSpc>
              </a:pPr>
              <a:endParaRPr lang="en-US" sz="2400">
                <a:solidFill>
                  <a:srgbClr val="000000"/>
                </a:solidFill>
                <a:latin typeface="Source Han Sans KR Light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040497" y="4574188"/>
            <a:ext cx="4818015" cy="3737168"/>
          </a:xfrm>
          <a:custGeom>
            <a:avLst/>
            <a:gdLst/>
            <a:ahLst/>
            <a:cxnLst/>
            <a:rect l="l" t="t" r="r" b="b"/>
            <a:pathLst>
              <a:path w="4818015" h="3737168">
                <a:moveTo>
                  <a:pt x="0" y="0"/>
                </a:moveTo>
                <a:lnTo>
                  <a:pt x="4818015" y="0"/>
                </a:lnTo>
                <a:lnTo>
                  <a:pt x="4818015" y="3737167"/>
                </a:lnTo>
                <a:lnTo>
                  <a:pt x="0" y="3737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52793" y="4549991"/>
            <a:ext cx="4886323" cy="3886848"/>
          </a:xfrm>
          <a:custGeom>
            <a:avLst/>
            <a:gdLst/>
            <a:ahLst/>
            <a:cxnLst/>
            <a:rect l="l" t="t" r="r" b="b"/>
            <a:pathLst>
              <a:path w="4886323" h="3886848">
                <a:moveTo>
                  <a:pt x="0" y="0"/>
                </a:moveTo>
                <a:lnTo>
                  <a:pt x="4886323" y="0"/>
                </a:lnTo>
                <a:lnTo>
                  <a:pt x="4886323" y="3886848"/>
                </a:lnTo>
                <a:lnTo>
                  <a:pt x="0" y="3886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33397" y="4400993"/>
            <a:ext cx="4925903" cy="3922134"/>
          </a:xfrm>
          <a:custGeom>
            <a:avLst/>
            <a:gdLst/>
            <a:ahLst/>
            <a:cxnLst/>
            <a:rect l="l" t="t" r="r" b="b"/>
            <a:pathLst>
              <a:path w="4925903" h="3922134">
                <a:moveTo>
                  <a:pt x="0" y="0"/>
                </a:moveTo>
                <a:lnTo>
                  <a:pt x="4925903" y="0"/>
                </a:lnTo>
                <a:lnTo>
                  <a:pt x="4925903" y="3922134"/>
                </a:lnTo>
                <a:lnTo>
                  <a:pt x="0" y="3922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5571" y="140068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‘꿀 스틱’선물 가설 설정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76097" y="8247099"/>
            <a:ext cx="343971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&lt;카카오톡 선물하기&gt;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27141" y="8265977"/>
            <a:ext cx="2772489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&lt;29cm(워커비)&gt;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6858" y="8265977"/>
            <a:ext cx="380190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&lt;네이버 스마트스토어&gt;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95168" y="4627440"/>
            <a:ext cx="7557724" cy="4096574"/>
          </a:xfrm>
          <a:custGeom>
            <a:avLst/>
            <a:gdLst/>
            <a:ahLst/>
            <a:cxnLst/>
            <a:rect l="l" t="t" r="r" b="b"/>
            <a:pathLst>
              <a:path w="7557724" h="4096574">
                <a:moveTo>
                  <a:pt x="0" y="0"/>
                </a:moveTo>
                <a:lnTo>
                  <a:pt x="7557723" y="0"/>
                </a:lnTo>
                <a:lnTo>
                  <a:pt x="7557723" y="4096574"/>
                </a:lnTo>
                <a:lnTo>
                  <a:pt x="0" y="4096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584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24575" y="2359002"/>
            <a:ext cx="16230611" cy="1860980"/>
            <a:chOff x="0" y="0"/>
            <a:chExt cx="4274729" cy="4901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9" cy="490135"/>
            </a:xfrm>
            <a:custGeom>
              <a:avLst/>
              <a:gdLst/>
              <a:ahLst/>
              <a:cxnLst/>
              <a:rect l="l" t="t" r="r" b="b"/>
              <a:pathLst>
                <a:path w="4274729" h="490135">
                  <a:moveTo>
                    <a:pt x="0" y="0"/>
                  </a:moveTo>
                  <a:lnTo>
                    <a:pt x="4274729" y="0"/>
                  </a:lnTo>
                  <a:lnTo>
                    <a:pt x="4274729" y="490135"/>
                  </a:lnTo>
                  <a:lnTo>
                    <a:pt x="0" y="4901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50~60대에게 선물하는 경우 고급에 대한 패키지 반응이 높게 나타남. </a:t>
              </a:r>
            </a:p>
            <a:p>
              <a:pPr>
                <a:lnSpc>
                  <a:spcPts val="419"/>
                </a:lnSpc>
              </a:pPr>
              <a:endParaRPr lang="en-US" sz="2400">
                <a:solidFill>
                  <a:srgbClr val="000000"/>
                </a:solidFill>
                <a:latin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20~30대에게 선물하는 경우 예쁨/귀여움에 대한 패키지 반응이 높게 나타남.</a:t>
              </a:r>
            </a:p>
            <a:p>
              <a:pPr>
                <a:lnSpc>
                  <a:spcPts val="419"/>
                </a:lnSpc>
              </a:pPr>
              <a:endParaRPr lang="en-US" sz="2400">
                <a:solidFill>
                  <a:srgbClr val="000000"/>
                </a:solidFill>
                <a:latin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“선물하는 대상에 따라 패키지에 대한 선호가 달라질 것이다.”라는 가설이 증명됨.</a:t>
              </a:r>
            </a:p>
            <a:p>
              <a:pPr algn="l">
                <a:lnSpc>
                  <a:spcPts val="980"/>
                </a:lnSpc>
              </a:pPr>
              <a:endParaRPr lang="en-US" sz="2400">
                <a:solidFill>
                  <a:srgbClr val="000000"/>
                </a:solidFill>
                <a:latin typeface="Source Han Sans KR Light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604413" y="4627440"/>
            <a:ext cx="4982630" cy="4096574"/>
          </a:xfrm>
          <a:custGeom>
            <a:avLst/>
            <a:gdLst/>
            <a:ahLst/>
            <a:cxnLst/>
            <a:rect l="l" t="t" r="r" b="b"/>
            <a:pathLst>
              <a:path w="4982630" h="4096574">
                <a:moveTo>
                  <a:pt x="0" y="0"/>
                </a:moveTo>
                <a:lnTo>
                  <a:pt x="4982630" y="0"/>
                </a:lnTo>
                <a:lnTo>
                  <a:pt x="4982630" y="4096574"/>
                </a:lnTo>
                <a:lnTo>
                  <a:pt x="0" y="4096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1560" y="140068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‘꿀 스틱’패키지 선호도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96282" y="8800214"/>
            <a:ext cx="380190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&lt;네이버 스마트스토어&gt;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33656" y="8800214"/>
            <a:ext cx="5524143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&lt;29cm(워커비),카카오톡 선물기&gt;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77495" y="6683637"/>
            <a:ext cx="4136000" cy="2833961"/>
          </a:xfrm>
          <a:custGeom>
            <a:avLst/>
            <a:gdLst/>
            <a:ahLst/>
            <a:cxnLst/>
            <a:rect l="l" t="t" r="r" b="b"/>
            <a:pathLst>
              <a:path w="4136000" h="2833961">
                <a:moveTo>
                  <a:pt x="0" y="0"/>
                </a:moveTo>
                <a:lnTo>
                  <a:pt x="4136000" y="0"/>
                </a:lnTo>
                <a:lnTo>
                  <a:pt x="4136000" y="2833962"/>
                </a:lnTo>
                <a:lnTo>
                  <a:pt x="0" y="2833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021" b="-27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43586" y="6791401"/>
            <a:ext cx="4241338" cy="2716673"/>
          </a:xfrm>
          <a:custGeom>
            <a:avLst/>
            <a:gdLst/>
            <a:ahLst/>
            <a:cxnLst/>
            <a:rect l="l" t="t" r="r" b="b"/>
            <a:pathLst>
              <a:path w="4241338" h="2716673">
                <a:moveTo>
                  <a:pt x="0" y="0"/>
                </a:moveTo>
                <a:lnTo>
                  <a:pt x="4241338" y="0"/>
                </a:lnTo>
                <a:lnTo>
                  <a:pt x="4241338" y="2716673"/>
                </a:lnTo>
                <a:lnTo>
                  <a:pt x="0" y="2716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17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1729" y="6812953"/>
            <a:ext cx="4383743" cy="2704645"/>
          </a:xfrm>
          <a:custGeom>
            <a:avLst/>
            <a:gdLst/>
            <a:ahLst/>
            <a:cxnLst/>
            <a:rect l="l" t="t" r="r" b="b"/>
            <a:pathLst>
              <a:path w="4383743" h="2704645">
                <a:moveTo>
                  <a:pt x="0" y="0"/>
                </a:moveTo>
                <a:lnTo>
                  <a:pt x="4383743" y="0"/>
                </a:lnTo>
                <a:lnTo>
                  <a:pt x="4383743" y="2704646"/>
                </a:lnTo>
                <a:lnTo>
                  <a:pt x="0" y="2704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102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324575" y="2359002"/>
            <a:ext cx="16230611" cy="1351915"/>
            <a:chOff x="0" y="0"/>
            <a:chExt cx="4274729" cy="3560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9" cy="356060"/>
            </a:xfrm>
            <a:custGeom>
              <a:avLst/>
              <a:gdLst/>
              <a:ahLst/>
              <a:cxnLst/>
              <a:rect l="l" t="t" r="r" b="b"/>
              <a:pathLst>
                <a:path w="4274729" h="356060">
                  <a:moveTo>
                    <a:pt x="0" y="0"/>
                  </a:moveTo>
                  <a:lnTo>
                    <a:pt x="4274729" y="0"/>
                  </a:lnTo>
                  <a:lnTo>
                    <a:pt x="4274729" y="356060"/>
                  </a:lnTo>
                  <a:lnTo>
                    <a:pt x="0" y="356060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고급 키워드 비율이 높은 제품들의 유사점 : </a:t>
              </a:r>
              <a:r>
                <a:rPr lang="en-US" sz="2400">
                  <a:solidFill>
                    <a:srgbClr val="000000"/>
                  </a:solidFill>
                  <a:ea typeface="Source Han Sans KR Bold"/>
                </a:rPr>
                <a:t>골드</a:t>
              </a: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 계열의 라벨링, </a:t>
              </a:r>
              <a:r>
                <a:rPr lang="en-US" sz="2400">
                  <a:solidFill>
                    <a:srgbClr val="000000"/>
                  </a:solidFill>
                  <a:ea typeface="Source Han Sans KR Bold"/>
                </a:rPr>
                <a:t>블랙</a:t>
              </a: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 색상의 패키지</a:t>
              </a:r>
            </a:p>
            <a:p>
              <a:pPr>
                <a:lnSpc>
                  <a:spcPts val="419"/>
                </a:lnSpc>
              </a:pPr>
              <a:endParaRPr lang="en-US" sz="2400">
                <a:solidFill>
                  <a:srgbClr val="000000"/>
                </a:solidFill>
                <a:latin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실제 리뷰에서 ‘블랙’ 을 언급한 리뷰중 88%가 고급스럽다고 말함.</a:t>
              </a:r>
            </a:p>
            <a:p>
              <a:pPr algn="l">
                <a:lnSpc>
                  <a:spcPts val="98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54097" y="3798269"/>
            <a:ext cx="3366151" cy="2748104"/>
          </a:xfrm>
          <a:custGeom>
            <a:avLst/>
            <a:gdLst/>
            <a:ahLst/>
            <a:cxnLst/>
            <a:rect l="l" t="t" r="r" b="b"/>
            <a:pathLst>
              <a:path w="3366151" h="2748104">
                <a:moveTo>
                  <a:pt x="0" y="0"/>
                </a:moveTo>
                <a:lnTo>
                  <a:pt x="3366151" y="0"/>
                </a:lnTo>
                <a:lnTo>
                  <a:pt x="3366151" y="2748103"/>
                </a:lnTo>
                <a:lnTo>
                  <a:pt x="0" y="2748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581179" y="3798269"/>
            <a:ext cx="3366151" cy="2737067"/>
          </a:xfrm>
          <a:custGeom>
            <a:avLst/>
            <a:gdLst/>
            <a:ahLst/>
            <a:cxnLst/>
            <a:rect l="l" t="t" r="r" b="b"/>
            <a:pathLst>
              <a:path w="3366151" h="2737067">
                <a:moveTo>
                  <a:pt x="0" y="0"/>
                </a:moveTo>
                <a:lnTo>
                  <a:pt x="3366151" y="0"/>
                </a:lnTo>
                <a:lnTo>
                  <a:pt x="3366151" y="2737067"/>
                </a:lnTo>
                <a:lnTo>
                  <a:pt x="0" y="2737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401926" y="3794235"/>
            <a:ext cx="3175064" cy="2885369"/>
          </a:xfrm>
          <a:custGeom>
            <a:avLst/>
            <a:gdLst/>
            <a:ahLst/>
            <a:cxnLst/>
            <a:rect l="l" t="t" r="r" b="b"/>
            <a:pathLst>
              <a:path w="3175064" h="2885369">
                <a:moveTo>
                  <a:pt x="0" y="0"/>
                </a:moveTo>
                <a:lnTo>
                  <a:pt x="3175064" y="0"/>
                </a:lnTo>
                <a:lnTo>
                  <a:pt x="3175064" y="2885368"/>
                </a:lnTo>
                <a:lnTo>
                  <a:pt x="0" y="28853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1560" y="1400687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‘고급’ 패키지 디자인 분석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689" y="6662138"/>
            <a:ext cx="3889122" cy="2672534"/>
          </a:xfrm>
          <a:custGeom>
            <a:avLst/>
            <a:gdLst/>
            <a:ahLst/>
            <a:cxnLst/>
            <a:rect l="l" t="t" r="r" b="b"/>
            <a:pathLst>
              <a:path w="3889122" h="2672534">
                <a:moveTo>
                  <a:pt x="0" y="0"/>
                </a:moveTo>
                <a:lnTo>
                  <a:pt x="3889122" y="0"/>
                </a:lnTo>
                <a:lnTo>
                  <a:pt x="3889122" y="2672534"/>
                </a:lnTo>
                <a:lnTo>
                  <a:pt x="0" y="2672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22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28401" y="6619033"/>
            <a:ext cx="4631186" cy="2715639"/>
          </a:xfrm>
          <a:custGeom>
            <a:avLst/>
            <a:gdLst/>
            <a:ahLst/>
            <a:cxnLst/>
            <a:rect l="l" t="t" r="r" b="b"/>
            <a:pathLst>
              <a:path w="4631186" h="2715639">
                <a:moveTo>
                  <a:pt x="0" y="0"/>
                </a:moveTo>
                <a:lnTo>
                  <a:pt x="4631186" y="0"/>
                </a:lnTo>
                <a:lnTo>
                  <a:pt x="4631186" y="2715639"/>
                </a:lnTo>
                <a:lnTo>
                  <a:pt x="0" y="271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327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67616" y="6619033"/>
            <a:ext cx="4791684" cy="2500112"/>
          </a:xfrm>
          <a:custGeom>
            <a:avLst/>
            <a:gdLst/>
            <a:ahLst/>
            <a:cxnLst/>
            <a:rect l="l" t="t" r="r" b="b"/>
            <a:pathLst>
              <a:path w="4791684" h="2500112">
                <a:moveTo>
                  <a:pt x="0" y="0"/>
                </a:moveTo>
                <a:lnTo>
                  <a:pt x="4791684" y="0"/>
                </a:lnTo>
                <a:lnTo>
                  <a:pt x="4791684" y="2500112"/>
                </a:lnTo>
                <a:lnTo>
                  <a:pt x="0" y="2500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0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324575" y="2359002"/>
            <a:ext cx="16230611" cy="1351915"/>
            <a:chOff x="0" y="0"/>
            <a:chExt cx="4274729" cy="3560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9" cy="356060"/>
            </a:xfrm>
            <a:custGeom>
              <a:avLst/>
              <a:gdLst/>
              <a:ahLst/>
              <a:cxnLst/>
              <a:rect l="l" t="t" r="r" b="b"/>
              <a:pathLst>
                <a:path w="4274729" h="356060">
                  <a:moveTo>
                    <a:pt x="0" y="0"/>
                  </a:moveTo>
                  <a:lnTo>
                    <a:pt x="4274729" y="0"/>
                  </a:lnTo>
                  <a:lnTo>
                    <a:pt x="4274729" y="356060"/>
                  </a:lnTo>
                  <a:lnTo>
                    <a:pt x="0" y="356060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예쁨 키워드 비율이 높은 제품들의 유사점 : 다양한 원색 </a:t>
              </a:r>
              <a:r>
                <a:rPr lang="en-US" sz="2400">
                  <a:solidFill>
                    <a:srgbClr val="000000"/>
                  </a:solidFill>
                  <a:ea typeface="Source Han Sans KR Bold"/>
                </a:rPr>
                <a:t>색감</a:t>
              </a: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, 화려한 </a:t>
              </a:r>
              <a:r>
                <a:rPr lang="en-US" sz="2400">
                  <a:solidFill>
                    <a:srgbClr val="000000"/>
                  </a:solidFill>
                  <a:ea typeface="Source Han Sans KR Bold"/>
                </a:rPr>
                <a:t>패턴</a:t>
              </a:r>
            </a:p>
            <a:p>
              <a:pPr>
                <a:lnSpc>
                  <a:spcPts val="419"/>
                </a:lnSpc>
              </a:pPr>
              <a:endParaRPr lang="en-US" sz="2400">
                <a:solidFill>
                  <a:srgbClr val="000000"/>
                </a:solidFill>
                <a:ea typeface="Source Han Sans KR Bold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실제 리뷰에서 </a:t>
              </a:r>
              <a:r>
                <a:rPr lang="en-US" sz="2400">
                  <a:solidFill>
                    <a:srgbClr val="000000"/>
                  </a:solidFill>
                  <a:ea typeface="Source Han Sans KR"/>
                </a:rPr>
                <a:t>색감</a:t>
              </a: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에 대한 선호가 높았음.</a:t>
              </a:r>
            </a:p>
            <a:p>
              <a:pPr algn="l">
                <a:lnSpc>
                  <a:spcPts val="98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34192" y="3793598"/>
            <a:ext cx="3078116" cy="2825435"/>
          </a:xfrm>
          <a:custGeom>
            <a:avLst/>
            <a:gdLst/>
            <a:ahLst/>
            <a:cxnLst/>
            <a:rect l="l" t="t" r="r" b="b"/>
            <a:pathLst>
              <a:path w="3078116" h="2825435">
                <a:moveTo>
                  <a:pt x="0" y="0"/>
                </a:moveTo>
                <a:lnTo>
                  <a:pt x="3078116" y="0"/>
                </a:lnTo>
                <a:lnTo>
                  <a:pt x="3078116" y="2825435"/>
                </a:lnTo>
                <a:lnTo>
                  <a:pt x="0" y="2825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418531" y="3793598"/>
            <a:ext cx="3185882" cy="2825435"/>
          </a:xfrm>
          <a:custGeom>
            <a:avLst/>
            <a:gdLst/>
            <a:ahLst/>
            <a:cxnLst/>
            <a:rect l="l" t="t" r="r" b="b"/>
            <a:pathLst>
              <a:path w="3185882" h="2825435">
                <a:moveTo>
                  <a:pt x="0" y="0"/>
                </a:moveTo>
                <a:lnTo>
                  <a:pt x="3185882" y="0"/>
                </a:lnTo>
                <a:lnTo>
                  <a:pt x="3185882" y="2825435"/>
                </a:lnTo>
                <a:lnTo>
                  <a:pt x="0" y="2825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298961" y="3793598"/>
            <a:ext cx="3128994" cy="2825435"/>
          </a:xfrm>
          <a:custGeom>
            <a:avLst/>
            <a:gdLst/>
            <a:ahLst/>
            <a:cxnLst/>
            <a:rect l="l" t="t" r="r" b="b"/>
            <a:pathLst>
              <a:path w="3128994" h="2825435">
                <a:moveTo>
                  <a:pt x="0" y="0"/>
                </a:moveTo>
                <a:lnTo>
                  <a:pt x="3128994" y="0"/>
                </a:lnTo>
                <a:lnTo>
                  <a:pt x="3128994" y="2825435"/>
                </a:lnTo>
                <a:lnTo>
                  <a:pt x="0" y="2825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5571" y="1400687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‘예쁨’ 패키지 디자인 분석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61700" y="6835836"/>
            <a:ext cx="4883506" cy="2572746"/>
          </a:xfrm>
          <a:custGeom>
            <a:avLst/>
            <a:gdLst/>
            <a:ahLst/>
            <a:cxnLst/>
            <a:rect l="l" t="t" r="r" b="b"/>
            <a:pathLst>
              <a:path w="4883506" h="2572746">
                <a:moveTo>
                  <a:pt x="0" y="0"/>
                </a:moveTo>
                <a:lnTo>
                  <a:pt x="4883506" y="0"/>
                </a:lnTo>
                <a:lnTo>
                  <a:pt x="4883506" y="2572746"/>
                </a:lnTo>
                <a:lnTo>
                  <a:pt x="0" y="2572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85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24653" y="6814283"/>
            <a:ext cx="4619250" cy="2713509"/>
          </a:xfrm>
          <a:custGeom>
            <a:avLst/>
            <a:gdLst/>
            <a:ahLst/>
            <a:cxnLst/>
            <a:rect l="l" t="t" r="r" b="b"/>
            <a:pathLst>
              <a:path w="4619250" h="2713509">
                <a:moveTo>
                  <a:pt x="0" y="0"/>
                </a:moveTo>
                <a:lnTo>
                  <a:pt x="4619250" y="0"/>
                </a:lnTo>
                <a:lnTo>
                  <a:pt x="4619250" y="2713509"/>
                </a:lnTo>
                <a:lnTo>
                  <a:pt x="0" y="2713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488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43955" y="6749625"/>
            <a:ext cx="4536455" cy="2658957"/>
          </a:xfrm>
          <a:custGeom>
            <a:avLst/>
            <a:gdLst/>
            <a:ahLst/>
            <a:cxnLst/>
            <a:rect l="l" t="t" r="r" b="b"/>
            <a:pathLst>
              <a:path w="4536455" h="2658957">
                <a:moveTo>
                  <a:pt x="0" y="0"/>
                </a:moveTo>
                <a:lnTo>
                  <a:pt x="4536454" y="0"/>
                </a:lnTo>
                <a:lnTo>
                  <a:pt x="4536454" y="2658957"/>
                </a:lnTo>
                <a:lnTo>
                  <a:pt x="0" y="2658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467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324575" y="2359002"/>
            <a:ext cx="16230611" cy="1351915"/>
            <a:chOff x="0" y="0"/>
            <a:chExt cx="4274729" cy="3560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9" cy="356060"/>
            </a:xfrm>
            <a:custGeom>
              <a:avLst/>
              <a:gdLst/>
              <a:ahLst/>
              <a:cxnLst/>
              <a:rect l="l" t="t" r="r" b="b"/>
              <a:pathLst>
                <a:path w="4274729" h="356060">
                  <a:moveTo>
                    <a:pt x="0" y="0"/>
                  </a:moveTo>
                  <a:lnTo>
                    <a:pt x="4274729" y="0"/>
                  </a:lnTo>
                  <a:lnTo>
                    <a:pt x="4274729" y="356060"/>
                  </a:lnTo>
                  <a:lnTo>
                    <a:pt x="0" y="356060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귀여움 키워드 비율이 높은 제품들의 유사점 : </a:t>
              </a:r>
              <a:r>
                <a:rPr lang="en-US" sz="2400">
                  <a:solidFill>
                    <a:srgbClr val="000000"/>
                  </a:solidFill>
                  <a:ea typeface="Source Han Sans KR Bold"/>
                </a:rPr>
                <a:t>캐릭터</a:t>
              </a: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 활용</a:t>
              </a:r>
            </a:p>
            <a:p>
              <a:pPr>
                <a:lnSpc>
                  <a:spcPts val="419"/>
                </a:lnSpc>
              </a:pPr>
              <a:endParaRPr lang="en-US" sz="2400">
                <a:solidFill>
                  <a:srgbClr val="000000"/>
                </a:solidFill>
                <a:latin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실제 리뷰에서 ‘캐릭터’가 언급될 때 귀엽다는 반응이 90%에 달함.</a:t>
              </a:r>
            </a:p>
            <a:p>
              <a:pPr algn="l">
                <a:lnSpc>
                  <a:spcPts val="98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11795" y="3775576"/>
            <a:ext cx="3417290" cy="3060260"/>
          </a:xfrm>
          <a:custGeom>
            <a:avLst/>
            <a:gdLst/>
            <a:ahLst/>
            <a:cxnLst/>
            <a:rect l="l" t="t" r="r" b="b"/>
            <a:pathLst>
              <a:path w="3417290" h="3060260">
                <a:moveTo>
                  <a:pt x="0" y="0"/>
                </a:moveTo>
                <a:lnTo>
                  <a:pt x="3417290" y="0"/>
                </a:lnTo>
                <a:lnTo>
                  <a:pt x="3417290" y="3060260"/>
                </a:lnTo>
                <a:lnTo>
                  <a:pt x="0" y="30602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722945" y="3710918"/>
            <a:ext cx="3057077" cy="3045498"/>
          </a:xfrm>
          <a:custGeom>
            <a:avLst/>
            <a:gdLst/>
            <a:ahLst/>
            <a:cxnLst/>
            <a:rect l="l" t="t" r="r" b="b"/>
            <a:pathLst>
              <a:path w="3057077" h="3045498">
                <a:moveTo>
                  <a:pt x="0" y="0"/>
                </a:moveTo>
                <a:lnTo>
                  <a:pt x="3057077" y="0"/>
                </a:lnTo>
                <a:lnTo>
                  <a:pt x="3057077" y="3045497"/>
                </a:lnTo>
                <a:lnTo>
                  <a:pt x="0" y="304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340283" y="3710918"/>
            <a:ext cx="3343798" cy="3038707"/>
          </a:xfrm>
          <a:custGeom>
            <a:avLst/>
            <a:gdLst/>
            <a:ahLst/>
            <a:cxnLst/>
            <a:rect l="l" t="t" r="r" b="b"/>
            <a:pathLst>
              <a:path w="3343798" h="3038707">
                <a:moveTo>
                  <a:pt x="0" y="0"/>
                </a:moveTo>
                <a:lnTo>
                  <a:pt x="3343798" y="0"/>
                </a:lnTo>
                <a:lnTo>
                  <a:pt x="3343798" y="3038707"/>
                </a:lnTo>
                <a:lnTo>
                  <a:pt x="0" y="30387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5571" y="1400687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‘귀여움’ 패키지 디자인 분석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803123" y="4060625"/>
            <a:ext cx="2899491" cy="2201896"/>
            <a:chOff x="0" y="0"/>
            <a:chExt cx="3865988" cy="293586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6861" t="5806" r="4003" b="15435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2063108" y="4060625"/>
            <a:ext cx="4366575" cy="4985016"/>
            <a:chOff x="0" y="0"/>
            <a:chExt cx="5822100" cy="664668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4924" t="3255" r="13901" b="3762"/>
            <a:stretch>
              <a:fillRect/>
            </a:stretch>
          </p:blipFill>
          <p:spPr>
            <a:xfrm>
              <a:off x="0" y="0"/>
              <a:ext cx="5822100" cy="6646688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803123" y="6553133"/>
            <a:ext cx="2899491" cy="2492508"/>
            <a:chOff x="0" y="0"/>
            <a:chExt cx="3865988" cy="332334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9012" t="7585" r="6010" b="4583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0072719" y="4060625"/>
            <a:ext cx="2899491" cy="2492508"/>
            <a:chOff x="0" y="0"/>
            <a:chExt cx="3865988" cy="332334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2289" t="8316" r="14862" b="7919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072719" y="6843746"/>
            <a:ext cx="2899491" cy="2201896"/>
            <a:chOff x="0" y="0"/>
            <a:chExt cx="3865988" cy="293586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t="14279" b="14279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3342316" y="4060625"/>
            <a:ext cx="2735445" cy="4985016"/>
            <a:chOff x="0" y="0"/>
            <a:chExt cx="3647260" cy="664668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l="26788" r="26788"/>
            <a:stretch>
              <a:fillRect/>
            </a:stretch>
          </p:blipFill>
          <p:spPr>
            <a:xfrm>
              <a:off x="0" y="0"/>
              <a:ext cx="3647260" cy="6646688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1019175" y="1700629"/>
            <a:ext cx="467583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“꿀 스틱” 제품 기획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86152" y="2885875"/>
            <a:ext cx="1471569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Source Han Sans KR"/>
              </a:rPr>
              <a:t>데이터 분석을 통해 기존 “꿀 스틱” 제품과는차별화된 특징을 가진 경쟁력있는 제품 개발 및 마케팅전략 수립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84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620430" y="99382"/>
              <a:ext cx="2835300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902047" y="542028"/>
            <a:ext cx="2047729" cy="315222"/>
            <a:chOff x="0" y="0"/>
            <a:chExt cx="2730305" cy="420296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19436" y="6442456"/>
            <a:ext cx="6566169" cy="1821346"/>
            <a:chOff x="0" y="0"/>
            <a:chExt cx="8754892" cy="24284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74622" cy="2428461"/>
            </a:xfrm>
            <a:custGeom>
              <a:avLst/>
              <a:gdLst/>
              <a:ahLst/>
              <a:cxnLst/>
              <a:rect l="l" t="t" r="r" b="b"/>
              <a:pathLst>
                <a:path w="2974622" h="2428461">
                  <a:moveTo>
                    <a:pt x="0" y="0"/>
                  </a:moveTo>
                  <a:lnTo>
                    <a:pt x="2974622" y="0"/>
                  </a:lnTo>
                  <a:lnTo>
                    <a:pt x="2974622" y="2428461"/>
                  </a:lnTo>
                  <a:lnTo>
                    <a:pt x="0" y="2428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974622" y="16204"/>
              <a:ext cx="2966688" cy="2412258"/>
            </a:xfrm>
            <a:custGeom>
              <a:avLst/>
              <a:gdLst/>
              <a:ahLst/>
              <a:cxnLst/>
              <a:rect l="l" t="t" r="r" b="b"/>
              <a:pathLst>
                <a:path w="2966688" h="2412258">
                  <a:moveTo>
                    <a:pt x="0" y="0"/>
                  </a:moveTo>
                  <a:lnTo>
                    <a:pt x="2966687" y="0"/>
                  </a:lnTo>
                  <a:lnTo>
                    <a:pt x="2966687" y="2412257"/>
                  </a:lnTo>
                  <a:lnTo>
                    <a:pt x="0" y="241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6100440" y="16204"/>
              <a:ext cx="2654452" cy="2412258"/>
            </a:xfrm>
            <a:custGeom>
              <a:avLst/>
              <a:gdLst/>
              <a:ahLst/>
              <a:cxnLst/>
              <a:rect l="l" t="t" r="r" b="b"/>
              <a:pathLst>
                <a:path w="2654452" h="2412258">
                  <a:moveTo>
                    <a:pt x="0" y="0"/>
                  </a:moveTo>
                  <a:lnTo>
                    <a:pt x="2654452" y="0"/>
                  </a:lnTo>
                  <a:lnTo>
                    <a:pt x="2654452" y="2412257"/>
                  </a:lnTo>
                  <a:lnTo>
                    <a:pt x="0" y="241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893146" y="5750331"/>
            <a:ext cx="4176120" cy="2513472"/>
            <a:chOff x="0" y="0"/>
            <a:chExt cx="5568160" cy="3351296"/>
          </a:xfrm>
        </p:grpSpPr>
        <p:sp>
          <p:nvSpPr>
            <p:cNvPr id="11" name="Freeform 11"/>
            <p:cNvSpPr/>
            <p:nvPr/>
          </p:nvSpPr>
          <p:spPr>
            <a:xfrm>
              <a:off x="3710983" y="31305"/>
              <a:ext cx="1857176" cy="1675648"/>
            </a:xfrm>
            <a:custGeom>
              <a:avLst/>
              <a:gdLst/>
              <a:ahLst/>
              <a:cxnLst/>
              <a:rect l="l" t="t" r="r" b="b"/>
              <a:pathLst>
                <a:path w="1857176" h="1675648">
                  <a:moveTo>
                    <a:pt x="0" y="0"/>
                  </a:moveTo>
                  <a:lnTo>
                    <a:pt x="1857177" y="0"/>
                  </a:lnTo>
                  <a:lnTo>
                    <a:pt x="1857177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1675648"/>
              <a:ext cx="1932343" cy="1675648"/>
            </a:xfrm>
            <a:custGeom>
              <a:avLst/>
              <a:gdLst/>
              <a:ahLst/>
              <a:cxnLst/>
              <a:rect l="l" t="t" r="r" b="b"/>
              <a:pathLst>
                <a:path w="1932343" h="1675648">
                  <a:moveTo>
                    <a:pt x="0" y="0"/>
                  </a:moveTo>
                  <a:lnTo>
                    <a:pt x="1932343" y="0"/>
                  </a:lnTo>
                  <a:lnTo>
                    <a:pt x="1932343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797" y="0"/>
              <a:ext cx="1769861" cy="1675648"/>
            </a:xfrm>
            <a:custGeom>
              <a:avLst/>
              <a:gdLst/>
              <a:ahLst/>
              <a:cxnLst/>
              <a:rect l="l" t="t" r="r" b="b"/>
              <a:pathLst>
                <a:path w="1769861" h="1675648">
                  <a:moveTo>
                    <a:pt x="0" y="0"/>
                  </a:moveTo>
                  <a:lnTo>
                    <a:pt x="1769861" y="0"/>
                  </a:lnTo>
                  <a:lnTo>
                    <a:pt x="1769861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32343" y="1675648"/>
              <a:ext cx="1742674" cy="1675648"/>
            </a:xfrm>
            <a:custGeom>
              <a:avLst/>
              <a:gdLst/>
              <a:ahLst/>
              <a:cxnLst/>
              <a:rect l="l" t="t" r="r" b="b"/>
              <a:pathLst>
                <a:path w="1742674" h="1675648">
                  <a:moveTo>
                    <a:pt x="0" y="0"/>
                  </a:moveTo>
                  <a:lnTo>
                    <a:pt x="1742674" y="0"/>
                  </a:lnTo>
                  <a:lnTo>
                    <a:pt x="1742674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786658" y="31305"/>
              <a:ext cx="1924325" cy="1613037"/>
            </a:xfrm>
            <a:custGeom>
              <a:avLst/>
              <a:gdLst/>
              <a:ahLst/>
              <a:cxnLst/>
              <a:rect l="l" t="t" r="r" b="b"/>
              <a:pathLst>
                <a:path w="1924325" h="1613037">
                  <a:moveTo>
                    <a:pt x="0" y="0"/>
                  </a:moveTo>
                  <a:lnTo>
                    <a:pt x="1924325" y="0"/>
                  </a:lnTo>
                  <a:lnTo>
                    <a:pt x="1924325" y="1613038"/>
                  </a:lnTo>
                  <a:lnTo>
                    <a:pt x="0" y="1613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698182" y="1675648"/>
              <a:ext cx="1633279" cy="1675648"/>
            </a:xfrm>
            <a:custGeom>
              <a:avLst/>
              <a:gdLst/>
              <a:ahLst/>
              <a:cxnLst/>
              <a:rect l="l" t="t" r="r" b="b"/>
              <a:pathLst>
                <a:path w="1633279" h="1675648">
                  <a:moveTo>
                    <a:pt x="0" y="0"/>
                  </a:moveTo>
                  <a:lnTo>
                    <a:pt x="1633279" y="0"/>
                  </a:lnTo>
                  <a:lnTo>
                    <a:pt x="1633279" y="1675648"/>
                  </a:lnTo>
                  <a:lnTo>
                    <a:pt x="0" y="167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5220" b="-522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617713" y="8403847"/>
            <a:ext cx="3759041" cy="53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6">
                <a:solidFill>
                  <a:srgbClr val="000000"/>
                </a:solidFill>
                <a:latin typeface="Source Han Sans KR"/>
              </a:rPr>
              <a:t>&lt;</a:t>
            </a:r>
            <a:r>
              <a:rPr lang="en-US" sz="3096">
                <a:solidFill>
                  <a:srgbClr val="000000"/>
                </a:solidFill>
                <a:latin typeface="Source Han Sans KR"/>
                <a:hlinkClick r:id="rId13" tooltip="https://cr3.shopping.naver.com/v2/bridge/searchGate?query=%EC%A0%9C%EC%A3%BC+%EC%98%A4%EC%84%A4%EB%A1%9D+%EC%BD%A4%EB%B6%80%EC%B0%A8+%EC%A0%9C%EC%A3%BC%EC%98%81%EA%B7%A4&amp;nv_mid=86509054104&amp;cat_id=50002384&amp;h=251c14bf9d21b44c1fc67556ad4c8e08a8fda0e3&amp;t=LM3QJBAN&amp;frm=NVSCPRO"/>
              </a:rPr>
              <a:t>’고급’ 패키지 이미지</a:t>
            </a:r>
            <a:r>
              <a:rPr lang="en-US" sz="3096">
                <a:solidFill>
                  <a:srgbClr val="000000"/>
                </a:solidFill>
                <a:latin typeface="Source Han Sans KR"/>
              </a:rPr>
              <a:t>&gt;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96783" y="8406677"/>
            <a:ext cx="5368847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"/>
              </a:rPr>
              <a:t>&lt;’예쁨’/’귀여움’ 이미지&gt;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571" y="1400687"/>
            <a:ext cx="7763490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‘꿀 스틱’ 패키지 제안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25358" y="2692150"/>
            <a:ext cx="13631940" cy="2452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332" lvl="1" indent="-306166" algn="ctr">
              <a:lnSpc>
                <a:spcPts val="3970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latin typeface="Source Han Sans KR"/>
              </a:rPr>
              <a:t>50~60대에게 선물하는 경우 고급, 20~30대에게 선물하는 경우 예쁨/귀여움 을 선호함.</a:t>
            </a:r>
          </a:p>
          <a:p>
            <a:pPr marL="612332" lvl="1" indent="-306166">
              <a:lnSpc>
                <a:spcPts val="3970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ea typeface="Source Han Sans KR"/>
              </a:rPr>
              <a:t>이때 고급패키지를 구매하려는 경우, 골드 계열의 라벨링, 블랙 색상이 적합</a:t>
            </a:r>
          </a:p>
          <a:p>
            <a:pPr marL="612332" lvl="1" indent="-306166">
              <a:lnSpc>
                <a:spcPts val="3970"/>
              </a:lnSpc>
              <a:buFont typeface="Arial"/>
              <a:buChar char="•"/>
            </a:pPr>
            <a:r>
              <a:rPr lang="en-US" sz="2836">
                <a:solidFill>
                  <a:srgbClr val="000000"/>
                </a:solidFill>
                <a:ea typeface="Source Han Sans KR"/>
              </a:rPr>
              <a:t>예쁨/귀여움패키지를 구매하려는 경우, 화려한 색감 및 패턴을 사용하고,  캐릭터를 활용하는 것이 적합.</a:t>
            </a:r>
          </a:p>
          <a:p>
            <a:pPr algn="ctr">
              <a:lnSpc>
                <a:spcPts val="3970"/>
              </a:lnSpc>
              <a:spcBef>
                <a:spcPct val="0"/>
              </a:spcBef>
            </a:pPr>
            <a:endParaRPr lang="en-US" sz="2836">
              <a:solidFill>
                <a:srgbClr val="000000"/>
              </a:solidFill>
              <a:ea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0" name="AutoShape 5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2" name="Group 5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473047" y="857250"/>
            <a:ext cx="9341894" cy="9341894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-25000" r="-2500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7699424" y="3947508"/>
            <a:ext cx="7961645" cy="387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>
                <a:solidFill>
                  <a:srgbClr val="000000"/>
                </a:solidFill>
                <a:ea typeface="Source Han Sans KR Bold"/>
              </a:rPr>
              <a:t>레시피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09754" y="3258050"/>
            <a:ext cx="9307007" cy="339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80"/>
              </a:lnSpc>
            </a:pPr>
            <a:r>
              <a:rPr lang="en-US" sz="19914">
                <a:solidFill>
                  <a:srgbClr val="000000"/>
                </a:solidFill>
                <a:ea typeface="Source Han Sans KR Bold"/>
              </a:rPr>
              <a:t>페르소나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2" name="Group 42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324575" y="2588487"/>
            <a:ext cx="16230611" cy="2053975"/>
            <a:chOff x="0" y="0"/>
            <a:chExt cx="4274729" cy="540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9" cy="540965"/>
            </a:xfrm>
            <a:custGeom>
              <a:avLst/>
              <a:gdLst/>
              <a:ahLst/>
              <a:cxnLst/>
              <a:rect l="l" t="t" r="r" b="b"/>
              <a:pathLst>
                <a:path w="4274729" h="540965">
                  <a:moveTo>
                    <a:pt x="0" y="0"/>
                  </a:moveTo>
                  <a:lnTo>
                    <a:pt x="4274729" y="0"/>
                  </a:lnTo>
                  <a:lnTo>
                    <a:pt x="4274729" y="540965"/>
                  </a:lnTo>
                  <a:lnTo>
                    <a:pt x="0" y="54096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헬시 플레저란 건강(Healthy)과 즐거움(Pleasure)을 합쳐 즐거운 건강 관리를 의미.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식단 관리, 운동, 멘탈관리에 있어 즐겁고 효율적인 방법을 추구.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20~30대 건강 관련 고민으로는 1위 체력 저하, 2위 피로 회복으로 나타남.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latin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#오운완(오늘 운동 완료), #어다행다(어차피 다이어트 할거면 행복하게 하자)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latin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latin typeface="Source Han Sans KR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Freeform 39"/>
          <p:cNvSpPr/>
          <p:nvPr/>
        </p:nvSpPr>
        <p:spPr>
          <a:xfrm>
            <a:off x="11955977" y="5318737"/>
            <a:ext cx="3832675" cy="3294539"/>
          </a:xfrm>
          <a:custGeom>
            <a:avLst/>
            <a:gdLst/>
            <a:ahLst/>
            <a:cxnLst/>
            <a:rect l="l" t="t" r="r" b="b"/>
            <a:pathLst>
              <a:path w="3832675" h="3294539">
                <a:moveTo>
                  <a:pt x="0" y="0"/>
                </a:moveTo>
                <a:lnTo>
                  <a:pt x="3832675" y="0"/>
                </a:lnTo>
                <a:lnTo>
                  <a:pt x="3832675" y="3294539"/>
                </a:lnTo>
                <a:lnTo>
                  <a:pt x="0" y="3294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3143300" y="5318737"/>
            <a:ext cx="8069794" cy="3238480"/>
            <a:chOff x="0" y="0"/>
            <a:chExt cx="10759725" cy="431797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463924" cy="4317973"/>
            </a:xfrm>
            <a:custGeom>
              <a:avLst/>
              <a:gdLst/>
              <a:ahLst/>
              <a:cxnLst/>
              <a:rect l="l" t="t" r="r" b="b"/>
              <a:pathLst>
                <a:path w="7463924" h="4317973">
                  <a:moveTo>
                    <a:pt x="0" y="0"/>
                  </a:moveTo>
                  <a:lnTo>
                    <a:pt x="7463924" y="0"/>
                  </a:lnTo>
                  <a:lnTo>
                    <a:pt x="7463924" y="4317973"/>
                  </a:lnTo>
                  <a:lnTo>
                    <a:pt x="0" y="4317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7492070" y="0"/>
              <a:ext cx="3267655" cy="4317973"/>
            </a:xfrm>
            <a:custGeom>
              <a:avLst/>
              <a:gdLst/>
              <a:ahLst/>
              <a:cxnLst/>
              <a:rect l="l" t="t" r="r" b="b"/>
              <a:pathLst>
                <a:path w="3267655" h="4317973">
                  <a:moveTo>
                    <a:pt x="0" y="0"/>
                  </a:moveTo>
                  <a:lnTo>
                    <a:pt x="3267655" y="0"/>
                  </a:lnTo>
                  <a:lnTo>
                    <a:pt x="3267655" y="4317973"/>
                  </a:lnTo>
                  <a:lnTo>
                    <a:pt x="0" y="4317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43" name="Group 43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  <p:sp>
        <p:nvSpPr>
          <p:cNvPr id="48" name="Freeform 48"/>
          <p:cNvSpPr/>
          <p:nvPr/>
        </p:nvSpPr>
        <p:spPr>
          <a:xfrm>
            <a:off x="1361984" y="8867436"/>
            <a:ext cx="4312046" cy="409279"/>
          </a:xfrm>
          <a:custGeom>
            <a:avLst/>
            <a:gdLst/>
            <a:ahLst/>
            <a:cxnLst/>
            <a:rect l="l" t="t" r="r" b="b"/>
            <a:pathLst>
              <a:path w="4312046" h="409279">
                <a:moveTo>
                  <a:pt x="0" y="0"/>
                </a:moveTo>
                <a:lnTo>
                  <a:pt x="4312046" y="0"/>
                </a:lnTo>
                <a:lnTo>
                  <a:pt x="4312046" y="409279"/>
                </a:lnTo>
                <a:lnTo>
                  <a:pt x="0" y="409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28700" y="13906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헬시 플레저 트렌드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061906" y="9151620"/>
            <a:ext cx="4218504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Source Han Sans KR Light"/>
              </a:rPr>
              <a:t>https://www.joongang.co.kr/article/25037613#home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055310" y="9382125"/>
            <a:ext cx="7232690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Source Han Sans KR Light"/>
              </a:rPr>
              <a:t>https://www.handmk.com/news/articleView.html?idxno=16041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922376" y="8737101"/>
            <a:ext cx="2358033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Source Han Sans KR Light"/>
              </a:rPr>
              <a:t>MZ세대 건강관리 트렌드 보고서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525288" y="8941435"/>
            <a:ext cx="16230611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Source Han Sans KR Light"/>
              </a:rPr>
              <a:t>https://blog.lxinternational.com/29477/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367385" y="8331080"/>
            <a:ext cx="2913024" cy="42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0"/>
              </a:lnSpc>
              <a:spcBef>
                <a:spcPct val="0"/>
              </a:spcBef>
            </a:pPr>
            <a:r>
              <a:rPr lang="en-US" sz="1207">
                <a:solidFill>
                  <a:srgbClr val="000000"/>
                </a:solidFill>
                <a:latin typeface="Source Han Sans KR Light"/>
              </a:rPr>
              <a:t>https://www.mk.co.kr/news/business/9505659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62702" y="6683536"/>
            <a:ext cx="10779757" cy="1634875"/>
            <a:chOff x="0" y="0"/>
            <a:chExt cx="2839113" cy="4305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9113" cy="430584"/>
            </a:xfrm>
            <a:custGeom>
              <a:avLst/>
              <a:gdLst/>
              <a:ahLst/>
              <a:cxnLst/>
              <a:rect l="l" t="t" r="r" b="b"/>
              <a:pathLst>
                <a:path w="2839113" h="430584">
                  <a:moveTo>
                    <a:pt x="0" y="0"/>
                  </a:moveTo>
                  <a:lnTo>
                    <a:pt x="2839113" y="0"/>
                  </a:lnTo>
                  <a:lnTo>
                    <a:pt x="2839113" y="430584"/>
                  </a:lnTo>
                  <a:lnTo>
                    <a:pt x="0" y="430584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꿀은 설탕보다 칼로리와 당분이 낮다.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꿀에는 비타민, 미네랄, 무기질, 칼륨 등 좋은 성분을 다량 갖고 있다</a:t>
              </a: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latin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피로회복, 항산화로 인한 피부개선, 항암효과 등 다양한 효능을 가지고 있다.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52121" y="2898353"/>
            <a:ext cx="9080167" cy="2327858"/>
            <a:chOff x="0" y="0"/>
            <a:chExt cx="2391484" cy="6130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91484" cy="613098"/>
            </a:xfrm>
            <a:custGeom>
              <a:avLst/>
              <a:gdLst/>
              <a:ahLst/>
              <a:cxnLst/>
              <a:rect l="l" t="t" r="r" b="b"/>
              <a:pathLst>
                <a:path w="2391484" h="613098">
                  <a:moveTo>
                    <a:pt x="0" y="0"/>
                  </a:moveTo>
                  <a:lnTo>
                    <a:pt x="2391484" y="0"/>
                  </a:lnTo>
                  <a:lnTo>
                    <a:pt x="2391484" y="613098"/>
                  </a:lnTo>
                  <a:lnTo>
                    <a:pt x="0" y="613098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Source Han Sans KR Light"/>
                </a:rPr>
                <a:t>zero sugar 열풍은 헬시플레저의 영향으로 계속 이어질 전망.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당 줄이고 칼로리 낮춘 제품을 선호.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설탕의 대체제에 대한 관심이 커지는 경향을 보임.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03865" y="2815688"/>
            <a:ext cx="4626116" cy="3010372"/>
          </a:xfrm>
          <a:custGeom>
            <a:avLst/>
            <a:gdLst/>
            <a:ahLst/>
            <a:cxnLst/>
            <a:rect l="l" t="t" r="r" b="b"/>
            <a:pathLst>
              <a:path w="4626116" h="3010372">
                <a:moveTo>
                  <a:pt x="0" y="0"/>
                </a:moveTo>
                <a:lnTo>
                  <a:pt x="4626115" y="0"/>
                </a:lnTo>
                <a:lnTo>
                  <a:pt x="4626115" y="3010372"/>
                </a:lnTo>
                <a:lnTo>
                  <a:pt x="0" y="3010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79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  <p:sp>
        <p:nvSpPr>
          <p:cNvPr id="48" name="Freeform 48"/>
          <p:cNvSpPr/>
          <p:nvPr/>
        </p:nvSpPr>
        <p:spPr>
          <a:xfrm>
            <a:off x="12678272" y="5143500"/>
            <a:ext cx="3838736" cy="3950717"/>
          </a:xfrm>
          <a:custGeom>
            <a:avLst/>
            <a:gdLst/>
            <a:ahLst/>
            <a:cxnLst/>
            <a:rect l="l" t="t" r="r" b="b"/>
            <a:pathLst>
              <a:path w="3838736" h="3950717">
                <a:moveTo>
                  <a:pt x="0" y="0"/>
                </a:moveTo>
                <a:lnTo>
                  <a:pt x="3838736" y="0"/>
                </a:lnTo>
                <a:lnTo>
                  <a:pt x="3838736" y="3950717"/>
                </a:lnTo>
                <a:lnTo>
                  <a:pt x="0" y="3950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49798" y="1390650"/>
            <a:ext cx="9733207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꿀이 설탕을 대신하는 건강한 대체제인가?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72131" y="2951147"/>
            <a:ext cx="5785945" cy="5727501"/>
          </a:xfrm>
          <a:custGeom>
            <a:avLst/>
            <a:gdLst/>
            <a:ahLst/>
            <a:cxnLst/>
            <a:rect l="l" t="t" r="r" b="b"/>
            <a:pathLst>
              <a:path w="5785945" h="5727501">
                <a:moveTo>
                  <a:pt x="0" y="0"/>
                </a:moveTo>
                <a:lnTo>
                  <a:pt x="5785945" y="0"/>
                </a:lnTo>
                <a:lnTo>
                  <a:pt x="5785945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90691" y="1314450"/>
            <a:ext cx="2866412" cy="2139060"/>
          </a:xfrm>
          <a:custGeom>
            <a:avLst/>
            <a:gdLst/>
            <a:ahLst/>
            <a:cxnLst/>
            <a:rect l="l" t="t" r="r" b="b"/>
            <a:pathLst>
              <a:path w="2866412" h="2139060">
                <a:moveTo>
                  <a:pt x="0" y="0"/>
                </a:moveTo>
                <a:lnTo>
                  <a:pt x="2866412" y="0"/>
                </a:lnTo>
                <a:lnTo>
                  <a:pt x="2866412" y="2139060"/>
                </a:lnTo>
                <a:lnTo>
                  <a:pt x="0" y="2139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5348" y="1171575"/>
            <a:ext cx="2969363" cy="2824607"/>
          </a:xfrm>
          <a:custGeom>
            <a:avLst/>
            <a:gdLst/>
            <a:ahLst/>
            <a:cxnLst/>
            <a:rect l="l" t="t" r="r" b="b"/>
            <a:pathLst>
              <a:path w="2969363" h="2824607">
                <a:moveTo>
                  <a:pt x="0" y="0"/>
                </a:moveTo>
                <a:lnTo>
                  <a:pt x="2969363" y="0"/>
                </a:lnTo>
                <a:lnTo>
                  <a:pt x="2969363" y="2824607"/>
                </a:lnTo>
                <a:lnTo>
                  <a:pt x="0" y="28246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571" y="13906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페르소나</a:t>
            </a:r>
          </a:p>
        </p:txBody>
      </p:sp>
      <p:sp>
        <p:nvSpPr>
          <p:cNvPr id="11" name="Freeform 11"/>
          <p:cNvSpPr/>
          <p:nvPr/>
        </p:nvSpPr>
        <p:spPr>
          <a:xfrm>
            <a:off x="2807617" y="3453510"/>
            <a:ext cx="2866412" cy="2139060"/>
          </a:xfrm>
          <a:custGeom>
            <a:avLst/>
            <a:gdLst/>
            <a:ahLst/>
            <a:cxnLst/>
            <a:rect l="l" t="t" r="r" b="b"/>
            <a:pathLst>
              <a:path w="2866412" h="2139060">
                <a:moveTo>
                  <a:pt x="0" y="0"/>
                </a:moveTo>
                <a:lnTo>
                  <a:pt x="2866413" y="0"/>
                </a:lnTo>
                <a:lnTo>
                  <a:pt x="2866413" y="2139060"/>
                </a:lnTo>
                <a:lnTo>
                  <a:pt x="0" y="2139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630822" y="5735445"/>
            <a:ext cx="2866412" cy="2139060"/>
          </a:xfrm>
          <a:custGeom>
            <a:avLst/>
            <a:gdLst/>
            <a:ahLst/>
            <a:cxnLst/>
            <a:rect l="l" t="t" r="r" b="b"/>
            <a:pathLst>
              <a:path w="2866412" h="2139060">
                <a:moveTo>
                  <a:pt x="0" y="0"/>
                </a:moveTo>
                <a:lnTo>
                  <a:pt x="2866412" y="0"/>
                </a:lnTo>
                <a:lnTo>
                  <a:pt x="2866412" y="2139061"/>
                </a:lnTo>
                <a:lnTo>
                  <a:pt x="0" y="2139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43866" y="2767964"/>
            <a:ext cx="2969363" cy="2824607"/>
          </a:xfrm>
          <a:custGeom>
            <a:avLst/>
            <a:gdLst/>
            <a:ahLst/>
            <a:cxnLst/>
            <a:rect l="l" t="t" r="r" b="b"/>
            <a:pathLst>
              <a:path w="2969363" h="2824607">
                <a:moveTo>
                  <a:pt x="0" y="0"/>
                </a:moveTo>
                <a:lnTo>
                  <a:pt x="2969364" y="0"/>
                </a:lnTo>
                <a:lnTo>
                  <a:pt x="2969364" y="2824606"/>
                </a:lnTo>
                <a:lnTo>
                  <a:pt x="0" y="2824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41029" y="5814898"/>
            <a:ext cx="2662571" cy="2532770"/>
          </a:xfrm>
          <a:custGeom>
            <a:avLst/>
            <a:gdLst/>
            <a:ahLst/>
            <a:cxnLst/>
            <a:rect l="l" t="t" r="r" b="b"/>
            <a:pathLst>
              <a:path w="2662571" h="2532770">
                <a:moveTo>
                  <a:pt x="0" y="0"/>
                </a:moveTo>
                <a:lnTo>
                  <a:pt x="2662571" y="0"/>
                </a:lnTo>
                <a:lnTo>
                  <a:pt x="2662571" y="2532770"/>
                </a:lnTo>
                <a:lnTo>
                  <a:pt x="0" y="2532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716979" y="4296345"/>
            <a:ext cx="120705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설탕 대체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04413" y="2336355"/>
            <a:ext cx="296936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헬시플레저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81663" y="4117275"/>
            <a:ext cx="185320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꿀스틱 양 불만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52895" y="1978215"/>
            <a:ext cx="17420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Source Han Sans KR Light"/>
              </a:rPr>
              <a:t>20~30대 여성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95130" y="6430770"/>
            <a:ext cx="112168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피로회복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90971" y="7033658"/>
            <a:ext cx="112168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숙취해소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87037" y="8700731"/>
            <a:ext cx="10018034" cy="914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7"/>
              </a:lnSpc>
            </a:pPr>
            <a:r>
              <a:rPr lang="en-US" sz="2676">
                <a:solidFill>
                  <a:srgbClr val="000000"/>
                </a:solidFill>
                <a:latin typeface="Source Han Sans KR"/>
              </a:rPr>
              <a:t>‘즐거운 건강관리’를 지향하는 헬시 플레저를 위한 선물</a:t>
            </a:r>
          </a:p>
          <a:p>
            <a:pPr algn="ctr">
              <a:lnSpc>
                <a:spcPts val="3747"/>
              </a:lnSpc>
              <a:spcBef>
                <a:spcPct val="0"/>
              </a:spcBef>
            </a:pPr>
            <a:r>
              <a:rPr lang="en-US" sz="2676">
                <a:solidFill>
                  <a:srgbClr val="000000"/>
                </a:solidFill>
                <a:ea typeface="Source Han Sans KR"/>
              </a:rPr>
              <a:t>꿀음료로 즐거운 건강 관리를 친구들에게 추천하고 싶은 헬시 플레저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7" name="AutoShape 47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8" name="AutoShape 48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AutoShape 49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0" name="AutoShape 50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2" name="Group 52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417042" y="1533715"/>
            <a:ext cx="10382171" cy="7790976"/>
          </a:xfrm>
          <a:custGeom>
            <a:avLst/>
            <a:gdLst/>
            <a:ahLst/>
            <a:cxnLst/>
            <a:rect l="l" t="t" r="r" b="b"/>
            <a:pathLst>
              <a:path w="10382171" h="7790976">
                <a:moveTo>
                  <a:pt x="0" y="0"/>
                </a:moveTo>
                <a:lnTo>
                  <a:pt x="10382171" y="0"/>
                </a:lnTo>
                <a:lnTo>
                  <a:pt x="10382171" y="7790976"/>
                </a:lnTo>
                <a:lnTo>
                  <a:pt x="0" y="7790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23011" y="3278422"/>
            <a:ext cx="7961645" cy="387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>
                <a:solidFill>
                  <a:srgbClr val="000000"/>
                </a:solidFill>
                <a:ea typeface="Source Han Sans KR Bold"/>
              </a:rPr>
              <a:t>브랜딩</a:t>
            </a:r>
          </a:p>
        </p:txBody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9" name="Group 39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01452" y="3359120"/>
            <a:ext cx="3453259" cy="5184672"/>
          </a:xfrm>
          <a:custGeom>
            <a:avLst/>
            <a:gdLst/>
            <a:ahLst/>
            <a:cxnLst/>
            <a:rect l="l" t="t" r="r" b="b"/>
            <a:pathLst>
              <a:path w="3453259" h="5184672">
                <a:moveTo>
                  <a:pt x="0" y="0"/>
                </a:moveTo>
                <a:lnTo>
                  <a:pt x="3453259" y="0"/>
                </a:lnTo>
                <a:lnTo>
                  <a:pt x="3453259" y="5184672"/>
                </a:lnTo>
                <a:lnTo>
                  <a:pt x="0" y="518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426979" y="4848184"/>
            <a:ext cx="1681101" cy="1348615"/>
            <a:chOff x="0" y="0"/>
            <a:chExt cx="452060" cy="3626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2060" cy="362652"/>
            </a:xfrm>
            <a:custGeom>
              <a:avLst/>
              <a:gdLst/>
              <a:ahLst/>
              <a:cxnLst/>
              <a:rect l="l" t="t" r="r" b="b"/>
              <a:pathLst>
                <a:path w="452060" h="362652">
                  <a:moveTo>
                    <a:pt x="0" y="0"/>
                  </a:moveTo>
                  <a:lnTo>
                    <a:pt x="452060" y="0"/>
                  </a:lnTo>
                  <a:lnTo>
                    <a:pt x="452060" y="362652"/>
                  </a:lnTo>
                  <a:lnTo>
                    <a:pt x="0" y="362652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0" name="Group 40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45" name="Freeform 45"/>
          <p:cNvSpPr/>
          <p:nvPr/>
        </p:nvSpPr>
        <p:spPr>
          <a:xfrm>
            <a:off x="10689918" y="3359120"/>
            <a:ext cx="2892569" cy="5184672"/>
          </a:xfrm>
          <a:custGeom>
            <a:avLst/>
            <a:gdLst/>
            <a:ahLst/>
            <a:cxnLst/>
            <a:rect l="l" t="t" r="r" b="b"/>
            <a:pathLst>
              <a:path w="2892569" h="5184672">
                <a:moveTo>
                  <a:pt x="0" y="0"/>
                </a:moveTo>
                <a:lnTo>
                  <a:pt x="2892569" y="0"/>
                </a:lnTo>
                <a:lnTo>
                  <a:pt x="2892569" y="5184672"/>
                </a:lnTo>
                <a:lnTo>
                  <a:pt x="0" y="5184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>
            <a:solidFill>
              <a:srgbClr val="000000"/>
            </a:solidFill>
          </a:ln>
        </p:spPr>
      </p:sp>
      <p:sp>
        <p:nvSpPr>
          <p:cNvPr id="46" name="TextBox 46"/>
          <p:cNvSpPr txBox="1"/>
          <p:nvPr/>
        </p:nvSpPr>
        <p:spPr>
          <a:xfrm>
            <a:off x="1095571" y="1697454"/>
            <a:ext cx="6345293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블로그데이터 선정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19436" y="2878711"/>
            <a:ext cx="839426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블로그 데이터는 다른 리뷰데이터에 비해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Source Han Sans KR Light"/>
              </a:rPr>
              <a:t>      </a:t>
            </a:r>
            <a:r>
              <a:rPr lang="en-US" sz="2400">
                <a:solidFill>
                  <a:srgbClr val="000000"/>
                </a:solidFill>
                <a:ea typeface="Source Han Sans KR Light"/>
              </a:rPr>
              <a:t>구매자들의 T.P.O(시간(time), 장소(place), 상황(occasion))가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Source Han Sans KR Light"/>
              </a:rPr>
              <a:t>      가장 자세하게 나와서 선정하게 되었다.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0749625" y="5353961"/>
            <a:ext cx="2851826" cy="1585926"/>
            <a:chOff x="0" y="0"/>
            <a:chExt cx="837654" cy="46582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37654" cy="465827"/>
            </a:xfrm>
            <a:custGeom>
              <a:avLst/>
              <a:gdLst/>
              <a:ahLst/>
              <a:cxnLst/>
              <a:rect l="l" t="t" r="r" b="b"/>
              <a:pathLst>
                <a:path w="837654" h="465827">
                  <a:moveTo>
                    <a:pt x="0" y="0"/>
                  </a:moveTo>
                  <a:lnTo>
                    <a:pt x="837654" y="0"/>
                  </a:lnTo>
                  <a:lnTo>
                    <a:pt x="837654" y="465827"/>
                  </a:lnTo>
                  <a:lnTo>
                    <a:pt x="0" y="465827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0804039" y="8705717"/>
            <a:ext cx="290152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 Light"/>
              </a:rPr>
              <a:t>&lt;마켓컬리 리뷰&gt;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877318" y="8708562"/>
            <a:ext cx="290152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 Light"/>
              </a:rPr>
              <a:t>&lt;네이버 블로그&gt;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02910" y="3524506"/>
            <a:ext cx="3509359" cy="4969345"/>
          </a:xfrm>
          <a:custGeom>
            <a:avLst/>
            <a:gdLst/>
            <a:ahLst/>
            <a:cxnLst/>
            <a:rect l="l" t="t" r="r" b="b"/>
            <a:pathLst>
              <a:path w="3509359" h="4969345">
                <a:moveTo>
                  <a:pt x="0" y="0"/>
                </a:moveTo>
                <a:lnTo>
                  <a:pt x="3509359" y="0"/>
                </a:lnTo>
                <a:lnTo>
                  <a:pt x="3509359" y="4969346"/>
                </a:lnTo>
                <a:lnTo>
                  <a:pt x="0" y="4969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89" r="-19706"/>
            </a:stretch>
          </a:blipFill>
          <a:ln w="19050">
            <a:solidFill>
              <a:srgbClr val="FF1200"/>
            </a:solidFill>
          </a:ln>
        </p:spPr>
      </p:sp>
      <p:grpSp>
        <p:nvGrpSpPr>
          <p:cNvPr id="7" name="Group 7"/>
          <p:cNvGrpSpPr/>
          <p:nvPr/>
        </p:nvGrpSpPr>
        <p:grpSpPr>
          <a:xfrm>
            <a:off x="14262499" y="5552884"/>
            <a:ext cx="2867639" cy="322838"/>
            <a:chOff x="0" y="0"/>
            <a:chExt cx="865449" cy="974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5449" cy="97432"/>
            </a:xfrm>
            <a:custGeom>
              <a:avLst/>
              <a:gdLst/>
              <a:ahLst/>
              <a:cxnLst/>
              <a:rect l="l" t="t" r="r" b="b"/>
              <a:pathLst>
                <a:path w="865449" h="97432">
                  <a:moveTo>
                    <a:pt x="0" y="0"/>
                  </a:moveTo>
                  <a:lnTo>
                    <a:pt x="865449" y="0"/>
                  </a:lnTo>
                  <a:lnTo>
                    <a:pt x="865449" y="97432"/>
                  </a:lnTo>
                  <a:lnTo>
                    <a:pt x="0" y="97432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0" name="Group 40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667620" y="5940778"/>
            <a:ext cx="1906798" cy="365455"/>
            <a:chOff x="0" y="0"/>
            <a:chExt cx="575469" cy="11029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75469" cy="110294"/>
            </a:xfrm>
            <a:custGeom>
              <a:avLst/>
              <a:gdLst/>
              <a:ahLst/>
              <a:cxnLst/>
              <a:rect l="l" t="t" r="r" b="b"/>
              <a:pathLst>
                <a:path w="575469" h="110294">
                  <a:moveTo>
                    <a:pt x="0" y="0"/>
                  </a:moveTo>
                  <a:lnTo>
                    <a:pt x="575469" y="0"/>
                  </a:lnTo>
                  <a:lnTo>
                    <a:pt x="575469" y="110294"/>
                  </a:lnTo>
                  <a:lnTo>
                    <a:pt x="0" y="110294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252784" y="7610425"/>
            <a:ext cx="2736470" cy="298581"/>
            <a:chOff x="0" y="0"/>
            <a:chExt cx="825862" cy="9011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25862" cy="90111"/>
            </a:xfrm>
            <a:custGeom>
              <a:avLst/>
              <a:gdLst/>
              <a:ahLst/>
              <a:cxnLst/>
              <a:rect l="l" t="t" r="r" b="b"/>
              <a:pathLst>
                <a:path w="825862" h="90111">
                  <a:moveTo>
                    <a:pt x="0" y="0"/>
                  </a:moveTo>
                  <a:lnTo>
                    <a:pt x="825862" y="0"/>
                  </a:lnTo>
                  <a:lnTo>
                    <a:pt x="825862" y="90111"/>
                  </a:lnTo>
                  <a:lnTo>
                    <a:pt x="0" y="90111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10606868" y="3524506"/>
            <a:ext cx="3268516" cy="4969345"/>
          </a:xfrm>
          <a:custGeom>
            <a:avLst/>
            <a:gdLst/>
            <a:ahLst/>
            <a:cxnLst/>
            <a:rect l="l" t="t" r="r" b="b"/>
            <a:pathLst>
              <a:path w="3268516" h="4969345">
                <a:moveTo>
                  <a:pt x="0" y="0"/>
                </a:moveTo>
                <a:lnTo>
                  <a:pt x="3268516" y="0"/>
                </a:lnTo>
                <a:lnTo>
                  <a:pt x="3268516" y="4969346"/>
                </a:lnTo>
                <a:lnTo>
                  <a:pt x="0" y="4969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802" r="-114559"/>
            </a:stretch>
          </a:blipFill>
          <a:ln w="19050">
            <a:solidFill>
              <a:srgbClr val="FF1200"/>
            </a:solidFill>
          </a:ln>
        </p:spPr>
      </p:sp>
      <p:sp>
        <p:nvSpPr>
          <p:cNvPr id="52" name="TextBox 52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95571" y="1697454"/>
            <a:ext cx="6345293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블로그데이터 선정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119436" y="2878711"/>
            <a:ext cx="839426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블로그 데이터는 다른 리뷰데이터에 비해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Source Han Sans KR Light"/>
              </a:rPr>
              <a:t>      </a:t>
            </a:r>
            <a:r>
              <a:rPr lang="en-US" sz="2400">
                <a:solidFill>
                  <a:srgbClr val="000000"/>
                </a:solidFill>
                <a:ea typeface="Source Han Sans KR Light"/>
              </a:rPr>
              <a:t>구매자들의 T.P.O(시간(time), 장소(place), 상황(occasion))가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Source Han Sans KR Light"/>
              </a:rPr>
              <a:t>      가장 자세하게 나와서 선정하게 되었다.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0941542" y="3946645"/>
            <a:ext cx="2096054" cy="359604"/>
            <a:chOff x="0" y="0"/>
            <a:chExt cx="465712" cy="79899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65712" cy="79899"/>
            </a:xfrm>
            <a:custGeom>
              <a:avLst/>
              <a:gdLst/>
              <a:ahLst/>
              <a:cxnLst/>
              <a:rect l="l" t="t" r="r" b="b"/>
              <a:pathLst>
                <a:path w="465712" h="79899">
                  <a:moveTo>
                    <a:pt x="0" y="0"/>
                  </a:moveTo>
                  <a:lnTo>
                    <a:pt x="465712" y="0"/>
                  </a:lnTo>
                  <a:lnTo>
                    <a:pt x="465712" y="79899"/>
                  </a:lnTo>
                  <a:lnTo>
                    <a:pt x="0" y="79899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0880655" y="7540998"/>
            <a:ext cx="1719578" cy="466155"/>
            <a:chOff x="0" y="0"/>
            <a:chExt cx="382065" cy="103573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82065" cy="103573"/>
            </a:xfrm>
            <a:custGeom>
              <a:avLst/>
              <a:gdLst/>
              <a:ahLst/>
              <a:cxnLst/>
              <a:rect l="l" t="t" r="r" b="b"/>
              <a:pathLst>
                <a:path w="382065" h="103573">
                  <a:moveTo>
                    <a:pt x="0" y="0"/>
                  </a:moveTo>
                  <a:lnTo>
                    <a:pt x="382065" y="0"/>
                  </a:lnTo>
                  <a:lnTo>
                    <a:pt x="382065" y="103573"/>
                  </a:lnTo>
                  <a:lnTo>
                    <a:pt x="0" y="103573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0941542" y="6262932"/>
            <a:ext cx="1476033" cy="268275"/>
            <a:chOff x="0" y="0"/>
            <a:chExt cx="327953" cy="5960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27953" cy="59607"/>
            </a:xfrm>
            <a:custGeom>
              <a:avLst/>
              <a:gdLst/>
              <a:ahLst/>
              <a:cxnLst/>
              <a:rect l="l" t="t" r="r" b="b"/>
              <a:pathLst>
                <a:path w="327953" h="59607">
                  <a:moveTo>
                    <a:pt x="0" y="0"/>
                  </a:moveTo>
                  <a:lnTo>
                    <a:pt x="327953" y="0"/>
                  </a:lnTo>
                  <a:lnTo>
                    <a:pt x="327953" y="59607"/>
                  </a:lnTo>
                  <a:lnTo>
                    <a:pt x="0" y="59607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0804039" y="8705717"/>
            <a:ext cx="290152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 Light"/>
              </a:rPr>
              <a:t>&lt;마켓컬리 리뷰&gt;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877318" y="8708562"/>
            <a:ext cx="290152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 Light"/>
              </a:rPr>
              <a:t>&lt;네이버 블로그&gt;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62092" y="4490003"/>
            <a:ext cx="6522604" cy="4153915"/>
          </a:xfrm>
          <a:custGeom>
            <a:avLst/>
            <a:gdLst/>
            <a:ahLst/>
            <a:cxnLst/>
            <a:rect l="l" t="t" r="r" b="b"/>
            <a:pathLst>
              <a:path w="6522604" h="4153915">
                <a:moveTo>
                  <a:pt x="0" y="0"/>
                </a:moveTo>
                <a:lnTo>
                  <a:pt x="6522604" y="0"/>
                </a:lnTo>
                <a:lnTo>
                  <a:pt x="652260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25106" y="4490003"/>
            <a:ext cx="6635814" cy="4153915"/>
          </a:xfrm>
          <a:custGeom>
            <a:avLst/>
            <a:gdLst/>
            <a:ahLst/>
            <a:cxnLst/>
            <a:rect l="l" t="t" r="r" b="b"/>
            <a:pathLst>
              <a:path w="6635814" h="4153915">
                <a:moveTo>
                  <a:pt x="0" y="0"/>
                </a:moveTo>
                <a:lnTo>
                  <a:pt x="6635814" y="0"/>
                </a:lnTo>
                <a:lnTo>
                  <a:pt x="663581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84696" y="4490003"/>
            <a:ext cx="1540410" cy="4153915"/>
          </a:xfrm>
          <a:custGeom>
            <a:avLst/>
            <a:gdLst/>
            <a:ahLst/>
            <a:cxnLst/>
            <a:rect l="l" t="t" r="r" b="b"/>
            <a:pathLst>
              <a:path w="1540410" h="4153915">
                <a:moveTo>
                  <a:pt x="0" y="0"/>
                </a:moveTo>
                <a:lnTo>
                  <a:pt x="1540410" y="0"/>
                </a:lnTo>
                <a:lnTo>
                  <a:pt x="1540410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60920" y="4490003"/>
            <a:ext cx="1531756" cy="4153915"/>
          </a:xfrm>
          <a:custGeom>
            <a:avLst/>
            <a:gdLst/>
            <a:ahLst/>
            <a:cxnLst/>
            <a:rect l="l" t="t" r="r" b="b"/>
            <a:pathLst>
              <a:path w="1531756" h="4153915">
                <a:moveTo>
                  <a:pt x="0" y="0"/>
                </a:moveTo>
                <a:lnTo>
                  <a:pt x="1531756" y="0"/>
                </a:lnTo>
                <a:lnTo>
                  <a:pt x="1531756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076720" y="4672961"/>
            <a:ext cx="2432442" cy="1893999"/>
            <a:chOff x="0" y="0"/>
            <a:chExt cx="1330692" cy="10361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0692" cy="1036132"/>
            </a:xfrm>
            <a:custGeom>
              <a:avLst/>
              <a:gdLst/>
              <a:ahLst/>
              <a:cxnLst/>
              <a:rect l="l" t="t" r="r" b="b"/>
              <a:pathLst>
                <a:path w="1330692" h="1036132">
                  <a:moveTo>
                    <a:pt x="665346" y="0"/>
                  </a:moveTo>
                  <a:cubicBezTo>
                    <a:pt x="297886" y="0"/>
                    <a:pt x="0" y="231946"/>
                    <a:pt x="0" y="518066"/>
                  </a:cubicBezTo>
                  <a:cubicBezTo>
                    <a:pt x="0" y="804186"/>
                    <a:pt x="297886" y="1036132"/>
                    <a:pt x="665346" y="1036132"/>
                  </a:cubicBezTo>
                  <a:cubicBezTo>
                    <a:pt x="1032807" y="1036132"/>
                    <a:pt x="1330692" y="804186"/>
                    <a:pt x="1330692" y="518066"/>
                  </a:cubicBezTo>
                  <a:cubicBezTo>
                    <a:pt x="1330692" y="231946"/>
                    <a:pt x="1032807" y="0"/>
                    <a:pt x="66534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71637" y="5886669"/>
            <a:ext cx="1229617" cy="1005704"/>
            <a:chOff x="0" y="0"/>
            <a:chExt cx="1024900" cy="8382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4900" cy="838266"/>
            </a:xfrm>
            <a:custGeom>
              <a:avLst/>
              <a:gdLst/>
              <a:ahLst/>
              <a:cxnLst/>
              <a:rect l="l" t="t" r="r" b="b"/>
              <a:pathLst>
                <a:path w="1024900" h="838266">
                  <a:moveTo>
                    <a:pt x="512450" y="0"/>
                  </a:moveTo>
                  <a:cubicBezTo>
                    <a:pt x="229432" y="0"/>
                    <a:pt x="0" y="187652"/>
                    <a:pt x="0" y="419133"/>
                  </a:cubicBezTo>
                  <a:cubicBezTo>
                    <a:pt x="0" y="650614"/>
                    <a:pt x="229432" y="838266"/>
                    <a:pt x="512450" y="838266"/>
                  </a:cubicBezTo>
                  <a:cubicBezTo>
                    <a:pt x="795468" y="838266"/>
                    <a:pt x="1024900" y="650614"/>
                    <a:pt x="1024900" y="419133"/>
                  </a:cubicBezTo>
                  <a:cubicBezTo>
                    <a:pt x="1024900" y="187652"/>
                    <a:pt x="795468" y="0"/>
                    <a:pt x="51245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06544" y="7530237"/>
            <a:ext cx="1990744" cy="1301206"/>
            <a:chOff x="0" y="0"/>
            <a:chExt cx="1330692" cy="8697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0692" cy="869778"/>
            </a:xfrm>
            <a:custGeom>
              <a:avLst/>
              <a:gdLst/>
              <a:ahLst/>
              <a:cxnLst/>
              <a:rect l="l" t="t" r="r" b="b"/>
              <a:pathLst>
                <a:path w="1330692" h="869778">
                  <a:moveTo>
                    <a:pt x="665346" y="0"/>
                  </a:moveTo>
                  <a:cubicBezTo>
                    <a:pt x="297886" y="0"/>
                    <a:pt x="0" y="194706"/>
                    <a:pt x="0" y="434889"/>
                  </a:cubicBezTo>
                  <a:cubicBezTo>
                    <a:pt x="0" y="675072"/>
                    <a:pt x="297886" y="869778"/>
                    <a:pt x="665346" y="869778"/>
                  </a:cubicBezTo>
                  <a:cubicBezTo>
                    <a:pt x="1032807" y="869778"/>
                    <a:pt x="1330692" y="675072"/>
                    <a:pt x="1330692" y="434889"/>
                  </a:cubicBezTo>
                  <a:cubicBezTo>
                    <a:pt x="1330692" y="194706"/>
                    <a:pt x="1032807" y="0"/>
                    <a:pt x="66534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87871" y="4318123"/>
            <a:ext cx="2812710" cy="1952704"/>
            <a:chOff x="0" y="0"/>
            <a:chExt cx="1330692" cy="92382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0692" cy="923824"/>
            </a:xfrm>
            <a:custGeom>
              <a:avLst/>
              <a:gdLst/>
              <a:ahLst/>
              <a:cxnLst/>
              <a:rect l="l" t="t" r="r" b="b"/>
              <a:pathLst>
                <a:path w="1330692" h="923824">
                  <a:moveTo>
                    <a:pt x="665346" y="0"/>
                  </a:moveTo>
                  <a:cubicBezTo>
                    <a:pt x="297886" y="0"/>
                    <a:pt x="0" y="206805"/>
                    <a:pt x="0" y="461912"/>
                  </a:cubicBezTo>
                  <a:cubicBezTo>
                    <a:pt x="0" y="717019"/>
                    <a:pt x="297886" y="923824"/>
                    <a:pt x="665346" y="923824"/>
                  </a:cubicBezTo>
                  <a:cubicBezTo>
                    <a:pt x="1032807" y="923824"/>
                    <a:pt x="1330692" y="717019"/>
                    <a:pt x="1330692" y="461912"/>
                  </a:cubicBezTo>
                  <a:cubicBezTo>
                    <a:pt x="1330692" y="206805"/>
                    <a:pt x="1032807" y="0"/>
                    <a:pt x="66534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73634" y="5294475"/>
            <a:ext cx="1406355" cy="1095046"/>
            <a:chOff x="0" y="0"/>
            <a:chExt cx="1330692" cy="10361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0692" cy="1036132"/>
            </a:xfrm>
            <a:custGeom>
              <a:avLst/>
              <a:gdLst/>
              <a:ahLst/>
              <a:cxnLst/>
              <a:rect l="l" t="t" r="r" b="b"/>
              <a:pathLst>
                <a:path w="1330692" h="1036132">
                  <a:moveTo>
                    <a:pt x="665346" y="0"/>
                  </a:moveTo>
                  <a:cubicBezTo>
                    <a:pt x="297886" y="0"/>
                    <a:pt x="0" y="231946"/>
                    <a:pt x="0" y="518066"/>
                  </a:cubicBezTo>
                  <a:cubicBezTo>
                    <a:pt x="0" y="804186"/>
                    <a:pt x="297886" y="1036132"/>
                    <a:pt x="665346" y="1036132"/>
                  </a:cubicBezTo>
                  <a:cubicBezTo>
                    <a:pt x="1032807" y="1036132"/>
                    <a:pt x="1330692" y="804186"/>
                    <a:pt x="1330692" y="518066"/>
                  </a:cubicBezTo>
                  <a:cubicBezTo>
                    <a:pt x="1330692" y="231946"/>
                    <a:pt x="1032807" y="0"/>
                    <a:pt x="66534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855558" y="7246865"/>
            <a:ext cx="2314728" cy="1397052"/>
            <a:chOff x="0" y="0"/>
            <a:chExt cx="1330692" cy="8031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30692" cy="803138"/>
            </a:xfrm>
            <a:custGeom>
              <a:avLst/>
              <a:gdLst/>
              <a:ahLst/>
              <a:cxnLst/>
              <a:rect l="l" t="t" r="r" b="b"/>
              <a:pathLst>
                <a:path w="1330692" h="803138">
                  <a:moveTo>
                    <a:pt x="665346" y="0"/>
                  </a:moveTo>
                  <a:cubicBezTo>
                    <a:pt x="297886" y="0"/>
                    <a:pt x="0" y="179789"/>
                    <a:pt x="0" y="401569"/>
                  </a:cubicBezTo>
                  <a:cubicBezTo>
                    <a:pt x="0" y="623350"/>
                    <a:pt x="297886" y="803138"/>
                    <a:pt x="665346" y="803138"/>
                  </a:cubicBezTo>
                  <a:cubicBezTo>
                    <a:pt x="1032807" y="803138"/>
                    <a:pt x="1330692" y="623350"/>
                    <a:pt x="1330692" y="401569"/>
                  </a:cubicBezTo>
                  <a:cubicBezTo>
                    <a:pt x="1330692" y="179789"/>
                    <a:pt x="1032807" y="0"/>
                    <a:pt x="66534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584696" y="4861792"/>
            <a:ext cx="1540410" cy="237786"/>
            <a:chOff x="0" y="0"/>
            <a:chExt cx="405178" cy="6254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584696" y="5265123"/>
            <a:ext cx="1540410" cy="237786"/>
            <a:chOff x="0" y="0"/>
            <a:chExt cx="405178" cy="6254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584696" y="6654586"/>
            <a:ext cx="1540410" cy="237786"/>
            <a:chOff x="0" y="0"/>
            <a:chExt cx="405178" cy="6254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760920" y="5056688"/>
            <a:ext cx="1540410" cy="237786"/>
            <a:chOff x="0" y="0"/>
            <a:chExt cx="405178" cy="6254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5773403" y="5265123"/>
            <a:ext cx="1540410" cy="237786"/>
            <a:chOff x="0" y="0"/>
            <a:chExt cx="405178" cy="6254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5752266" y="6654586"/>
            <a:ext cx="1540410" cy="237786"/>
            <a:chOff x="0" y="0"/>
            <a:chExt cx="405178" cy="6254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40252" y="2371418"/>
            <a:ext cx="16230611" cy="1860980"/>
            <a:chOff x="0" y="0"/>
            <a:chExt cx="4274729" cy="49013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274729" cy="490135"/>
            </a:xfrm>
            <a:custGeom>
              <a:avLst/>
              <a:gdLst/>
              <a:ahLst/>
              <a:cxnLst/>
              <a:rect l="l" t="t" r="r" b="b"/>
              <a:pathLst>
                <a:path w="4274729" h="490135">
                  <a:moveTo>
                    <a:pt x="0" y="0"/>
                  </a:moveTo>
                  <a:lnTo>
                    <a:pt x="4274729" y="0"/>
                  </a:lnTo>
                  <a:lnTo>
                    <a:pt x="4274729" y="490135"/>
                  </a:lnTo>
                  <a:lnTo>
                    <a:pt x="0" y="4901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980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제주 꿀스틱 방향성 고려해 일반 꿀스틱과 제주 꿀스틱으로 나눠서 분석</a:t>
              </a:r>
            </a:p>
            <a:p>
              <a:pPr>
                <a:lnSpc>
                  <a:spcPts val="140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"/>
                </a:rPr>
                <a:t>단</a:t>
              </a: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어 출현 빈도 순위가 비슷하게 나타나며, ‘천연’, ‘자연’,’건강’ 키워드 빈도 높음</a:t>
              </a:r>
            </a:p>
            <a:p>
              <a:pPr algn="l">
                <a:lnSpc>
                  <a:spcPts val="98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095571" y="1697454"/>
            <a:ext cx="4456509" cy="71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ea typeface="Source Han Sans KR Bold"/>
              </a:rPr>
              <a:t>브랜딩  키워드 서치</a:t>
            </a:r>
          </a:p>
        </p:txBody>
      </p:sp>
      <p:sp>
        <p:nvSpPr>
          <p:cNvPr id="48" name="Freeform 48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0" name="TextBox 50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100037" y="8941638"/>
            <a:ext cx="4746665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&lt;네이버 블로그 전체 데이터&gt;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169461" y="8959533"/>
            <a:ext cx="6777871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&lt;네이버 블로그 제주 키워드 사용 데이터&gt;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7" name="TextBox 5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62" name="TextBox 6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67" name="TextBox 6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69" name="Group 6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72" name="TextBox 7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74" name="Group 7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76" name="Freeform 7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77" name="TextBox 7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78" name="AutoShape 7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9" name="AutoShape 7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0" name="AutoShape 80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1" name="AutoShape 81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2" name="AutoShape 82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3" name="Group 83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84" name="Group 8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86" name="Freeform 8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7" name="TextBox 87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645127" y="4905580"/>
            <a:ext cx="8858281" cy="3734245"/>
          </a:xfrm>
          <a:custGeom>
            <a:avLst/>
            <a:gdLst/>
            <a:ahLst/>
            <a:cxnLst/>
            <a:rect l="l" t="t" r="r" b="b"/>
            <a:pathLst>
              <a:path w="8858281" h="3734245">
                <a:moveTo>
                  <a:pt x="0" y="0"/>
                </a:moveTo>
                <a:lnTo>
                  <a:pt x="8858281" y="0"/>
                </a:lnTo>
                <a:lnTo>
                  <a:pt x="8858281" y="3734245"/>
                </a:lnTo>
                <a:lnTo>
                  <a:pt x="0" y="3734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0" r="-2330"/>
            </a:stretch>
          </a:blipFill>
          <a:ln w="38100">
            <a:solidFill>
              <a:srgbClr val="000000"/>
            </a:solidFill>
          </a:ln>
        </p:spPr>
      </p:sp>
      <p:sp>
        <p:nvSpPr>
          <p:cNvPr id="5" name="Freeform 5"/>
          <p:cNvSpPr/>
          <p:nvPr/>
        </p:nvSpPr>
        <p:spPr>
          <a:xfrm>
            <a:off x="12661993" y="1314450"/>
            <a:ext cx="4733885" cy="3734245"/>
          </a:xfrm>
          <a:custGeom>
            <a:avLst/>
            <a:gdLst/>
            <a:ahLst/>
            <a:cxnLst/>
            <a:rect l="l" t="t" r="r" b="b"/>
            <a:pathLst>
              <a:path w="4733885" h="3734245">
                <a:moveTo>
                  <a:pt x="0" y="0"/>
                </a:moveTo>
                <a:lnTo>
                  <a:pt x="4733885" y="0"/>
                </a:lnTo>
                <a:lnTo>
                  <a:pt x="4733885" y="3734245"/>
                </a:lnTo>
                <a:lnTo>
                  <a:pt x="0" y="3734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16" t="-5163" r="-37538"/>
            </a:stretch>
          </a:blipFill>
          <a:ln w="38100">
            <a:solidFill>
              <a:srgbClr val="FF1200"/>
            </a:solidFill>
          </a:ln>
        </p:spPr>
      </p:sp>
      <p:grpSp>
        <p:nvGrpSpPr>
          <p:cNvPr id="6" name="Group 6"/>
          <p:cNvGrpSpPr/>
          <p:nvPr/>
        </p:nvGrpSpPr>
        <p:grpSpPr>
          <a:xfrm>
            <a:off x="7615048" y="5048610"/>
            <a:ext cx="1550986" cy="1320727"/>
            <a:chOff x="0" y="0"/>
            <a:chExt cx="408490" cy="3478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8490" cy="347846"/>
            </a:xfrm>
            <a:custGeom>
              <a:avLst/>
              <a:gdLst/>
              <a:ahLst/>
              <a:cxnLst/>
              <a:rect l="l" t="t" r="r" b="b"/>
              <a:pathLst>
                <a:path w="408490" h="347846">
                  <a:moveTo>
                    <a:pt x="0" y="0"/>
                  </a:moveTo>
                  <a:lnTo>
                    <a:pt x="408490" y="0"/>
                  </a:lnTo>
                  <a:lnTo>
                    <a:pt x="408490" y="347846"/>
                  </a:lnTo>
                  <a:lnTo>
                    <a:pt x="0" y="3478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9166035" y="3181572"/>
            <a:ext cx="3495958" cy="2527400"/>
          </a:xfrm>
          <a:prstGeom prst="line">
            <a:avLst/>
          </a:prstGeom>
          <a:ln w="19050" cap="flat">
            <a:solidFill>
              <a:srgbClr val="FF12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2661993" y="5343970"/>
            <a:ext cx="4733885" cy="3878103"/>
          </a:xfrm>
          <a:custGeom>
            <a:avLst/>
            <a:gdLst/>
            <a:ahLst/>
            <a:cxnLst/>
            <a:rect l="l" t="t" r="r" b="b"/>
            <a:pathLst>
              <a:path w="4733885" h="3878103">
                <a:moveTo>
                  <a:pt x="0" y="0"/>
                </a:moveTo>
                <a:lnTo>
                  <a:pt x="4733885" y="0"/>
                </a:lnTo>
                <a:lnTo>
                  <a:pt x="4733885" y="3878102"/>
                </a:lnTo>
                <a:lnTo>
                  <a:pt x="0" y="3878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>
            <a:solidFill>
              <a:srgbClr val="FF1200"/>
            </a:solidFill>
          </a:ln>
        </p:spPr>
      </p:sp>
      <p:sp>
        <p:nvSpPr>
          <p:cNvPr id="11" name="Freeform 11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165745" y="6369336"/>
            <a:ext cx="1550986" cy="1320727"/>
            <a:chOff x="0" y="0"/>
            <a:chExt cx="408490" cy="3478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8490" cy="347846"/>
            </a:xfrm>
            <a:custGeom>
              <a:avLst/>
              <a:gdLst/>
              <a:ahLst/>
              <a:cxnLst/>
              <a:rect l="l" t="t" r="r" b="b"/>
              <a:pathLst>
                <a:path w="408490" h="347846">
                  <a:moveTo>
                    <a:pt x="0" y="0"/>
                  </a:moveTo>
                  <a:lnTo>
                    <a:pt x="408490" y="0"/>
                  </a:lnTo>
                  <a:lnTo>
                    <a:pt x="408490" y="347846"/>
                  </a:lnTo>
                  <a:lnTo>
                    <a:pt x="0" y="3478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7716731" y="7029699"/>
            <a:ext cx="4945262" cy="253322"/>
          </a:xfrm>
          <a:prstGeom prst="line">
            <a:avLst/>
          </a:prstGeom>
          <a:ln w="19050" cap="flat">
            <a:solidFill>
              <a:srgbClr val="FF12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7" name="Group 17"/>
          <p:cNvGrpSpPr/>
          <p:nvPr/>
        </p:nvGrpSpPr>
        <p:grpSpPr>
          <a:xfrm>
            <a:off x="14006776" y="6176501"/>
            <a:ext cx="593185" cy="59318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95571" y="1697454"/>
            <a:ext cx="5456515" cy="71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ea typeface="Source Han Sans KR Bold"/>
              </a:rPr>
              <a:t>브랜딩  키워드 연관분석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260785" y="7894710"/>
            <a:ext cx="726080" cy="661422"/>
            <a:chOff x="0" y="0"/>
            <a:chExt cx="812800" cy="7404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40419"/>
            </a:xfrm>
            <a:custGeom>
              <a:avLst/>
              <a:gdLst/>
              <a:ahLst/>
              <a:cxnLst/>
              <a:rect l="l" t="t" r="r" b="b"/>
              <a:pathLst>
                <a:path w="812800" h="740419">
                  <a:moveTo>
                    <a:pt x="406400" y="0"/>
                  </a:moveTo>
                  <a:cubicBezTo>
                    <a:pt x="181951" y="0"/>
                    <a:pt x="0" y="165749"/>
                    <a:pt x="0" y="370210"/>
                  </a:cubicBezTo>
                  <a:cubicBezTo>
                    <a:pt x="0" y="574671"/>
                    <a:pt x="181951" y="740419"/>
                    <a:pt x="406400" y="740419"/>
                  </a:cubicBezTo>
                  <a:cubicBezTo>
                    <a:pt x="630849" y="740419"/>
                    <a:pt x="812800" y="574671"/>
                    <a:pt x="812800" y="370210"/>
                  </a:cubicBezTo>
                  <a:cubicBezTo>
                    <a:pt x="812800" y="165749"/>
                    <a:pt x="630849" y="0"/>
                    <a:pt x="40640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869080" y="1952929"/>
            <a:ext cx="710742" cy="366360"/>
            <a:chOff x="0" y="0"/>
            <a:chExt cx="157684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76840" cy="812800"/>
            </a:xfrm>
            <a:custGeom>
              <a:avLst/>
              <a:gdLst/>
              <a:ahLst/>
              <a:cxnLst/>
              <a:rect l="l" t="t" r="r" b="b"/>
              <a:pathLst>
                <a:path w="1576840" h="812800">
                  <a:moveTo>
                    <a:pt x="788420" y="0"/>
                  </a:moveTo>
                  <a:cubicBezTo>
                    <a:pt x="352988" y="0"/>
                    <a:pt x="0" y="181951"/>
                    <a:pt x="0" y="406400"/>
                  </a:cubicBezTo>
                  <a:cubicBezTo>
                    <a:pt x="0" y="630849"/>
                    <a:pt x="352988" y="812800"/>
                    <a:pt x="788420" y="812800"/>
                  </a:cubicBezTo>
                  <a:cubicBezTo>
                    <a:pt x="1223852" y="812800"/>
                    <a:pt x="1576840" y="630849"/>
                    <a:pt x="1576840" y="406400"/>
                  </a:cubicBezTo>
                  <a:cubicBezTo>
                    <a:pt x="1576840" y="181951"/>
                    <a:pt x="1223852" y="0"/>
                    <a:pt x="78842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261804" y="2759127"/>
            <a:ext cx="1041564" cy="593185"/>
            <a:chOff x="0" y="0"/>
            <a:chExt cx="1427182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7182" cy="812800"/>
            </a:xfrm>
            <a:custGeom>
              <a:avLst/>
              <a:gdLst/>
              <a:ahLst/>
              <a:cxnLst/>
              <a:rect l="l" t="t" r="r" b="b"/>
              <a:pathLst>
                <a:path w="1427182" h="812800">
                  <a:moveTo>
                    <a:pt x="713591" y="0"/>
                  </a:moveTo>
                  <a:cubicBezTo>
                    <a:pt x="319486" y="0"/>
                    <a:pt x="0" y="181951"/>
                    <a:pt x="0" y="406400"/>
                  </a:cubicBezTo>
                  <a:cubicBezTo>
                    <a:pt x="0" y="630849"/>
                    <a:pt x="319486" y="812800"/>
                    <a:pt x="713591" y="812800"/>
                  </a:cubicBezTo>
                  <a:cubicBezTo>
                    <a:pt x="1107697" y="812800"/>
                    <a:pt x="1427182" y="630849"/>
                    <a:pt x="1427182" y="406400"/>
                  </a:cubicBezTo>
                  <a:cubicBezTo>
                    <a:pt x="1427182" y="181951"/>
                    <a:pt x="1107697" y="0"/>
                    <a:pt x="713591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1200"/>
              </a:solidFill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13488" y="2406425"/>
            <a:ext cx="11058663" cy="1860980"/>
            <a:chOff x="0" y="0"/>
            <a:chExt cx="2912570" cy="49013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912570" cy="490135"/>
            </a:xfrm>
            <a:custGeom>
              <a:avLst/>
              <a:gdLst/>
              <a:ahLst/>
              <a:cxnLst/>
              <a:rect l="l" t="t" r="r" b="b"/>
              <a:pathLst>
                <a:path w="2912570" h="490135">
                  <a:moveTo>
                    <a:pt x="0" y="0"/>
                  </a:moveTo>
                  <a:lnTo>
                    <a:pt x="2912570" y="0"/>
                  </a:lnTo>
                  <a:lnTo>
                    <a:pt x="2912570" y="490135"/>
                  </a:lnTo>
                  <a:lnTo>
                    <a:pt x="0" y="4901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980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천연과 건강의 연관성이 가깝고 탄소동위원소비가 청정 자연과 가깝게 나타남.</a:t>
              </a:r>
            </a:p>
            <a:p>
              <a:pPr>
                <a:lnSpc>
                  <a:spcPts val="419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천연은 천연 벌꿀로 가장 많이 사용되며 천연 꿀을 통해 건강을 챙기는 내용 대다수.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탄소 동위원소비는 프리미엄과 품질을 나타내주는 키워드.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6749778" y="2478080"/>
            <a:ext cx="371476" cy="28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9"/>
              </a:lnSpc>
              <a:spcBef>
                <a:spcPct val="0"/>
              </a:spcBef>
            </a:pPr>
            <a:r>
              <a:rPr lang="en-US" sz="1685">
                <a:solidFill>
                  <a:srgbClr val="000000">
                    <a:alpha val="53725"/>
                  </a:srgbClr>
                </a:solidFill>
                <a:ea typeface="Source Han Sans KR"/>
              </a:rPr>
              <a:t>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470560" y="8893675"/>
            <a:ext cx="51850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1200"/>
                </a:solidFill>
                <a:ea typeface="Source Han Sans KR Light"/>
              </a:rPr>
              <a:t>이야기 흐름이 매끄럽지 못한 느낌입니다.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5" name="TextBox 5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60" name="TextBox 6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61" name="AutoShape 61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62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4" name="AutoShape 64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5" name="AutoShape 65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6" name="Group 66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67" name="Group 67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0" name="TextBox 70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271050" y="4171494"/>
            <a:ext cx="15988250" cy="9545"/>
          </a:xfrm>
          <a:prstGeom prst="rect">
            <a:avLst/>
          </a:prstGeom>
          <a:solidFill>
            <a:srgbClr val="201F1F"/>
          </a:solidFill>
        </p:spPr>
      </p:sp>
      <p:grpSp>
        <p:nvGrpSpPr>
          <p:cNvPr id="5" name="Group 5"/>
          <p:cNvGrpSpPr/>
          <p:nvPr/>
        </p:nvGrpSpPr>
        <p:grpSpPr>
          <a:xfrm>
            <a:off x="1183335" y="4088806"/>
            <a:ext cx="175430" cy="17543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29376" y="4084288"/>
            <a:ext cx="175430" cy="17543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429825" y="4084288"/>
            <a:ext cx="175430" cy="17543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453189" y="4084288"/>
            <a:ext cx="175430" cy="17543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92702" y="2802223"/>
            <a:ext cx="1085131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68">
                <a:solidFill>
                  <a:srgbClr val="201F1F"/>
                </a:solidFill>
                <a:latin typeface="Source Han Sans KR Light"/>
              </a:rPr>
              <a:t>“꿀 스틱” 키워드 데이터 분석 구조도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95571" y="5062049"/>
            <a:ext cx="3223867" cy="2499014"/>
            <a:chOff x="0" y="0"/>
            <a:chExt cx="4298490" cy="333201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4298490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1. 데이터 크롤링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21416"/>
              <a:ext cx="4298490" cy="231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"/>
                </a:rPr>
                <a:t>Selenium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"/>
                </a:rPr>
                <a:t>Beautiful Soup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"/>
                </a:rPr>
                <a:t>Open API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64481" y="5062049"/>
            <a:ext cx="3334073" cy="2499014"/>
            <a:chOff x="0" y="0"/>
            <a:chExt cx="4445431" cy="333201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4445431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2. 데이터 전처리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21416"/>
              <a:ext cx="4445431" cy="231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NLP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Stopword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Tokenization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61798" y="5062049"/>
            <a:ext cx="2824669" cy="1089314"/>
            <a:chOff x="0" y="0"/>
            <a:chExt cx="3766226" cy="145241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3766226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4. 인사이트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021416"/>
              <a:ext cx="3766226" cy="431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Report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58750" y="5062049"/>
            <a:ext cx="3100550" cy="2146589"/>
            <a:chOff x="0" y="0"/>
            <a:chExt cx="4134066" cy="286211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4134066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5. 신제품 기획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021416"/>
              <a:ext cx="4134066" cy="1840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New Product Planning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Marketing of new products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95571" y="1773654"/>
            <a:ext cx="9948201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6"/>
              </a:lnSpc>
            </a:pPr>
            <a:r>
              <a:rPr lang="en-US" sz="4280">
                <a:solidFill>
                  <a:srgbClr val="201F1F"/>
                </a:solidFill>
                <a:ea typeface="Source Han Sans KR Bold"/>
              </a:rPr>
              <a:t>프로젝트 구조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318747" y="4084288"/>
            <a:ext cx="175430" cy="175430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201F1F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027524" y="5062049"/>
            <a:ext cx="3016248" cy="2499014"/>
            <a:chOff x="0" y="0"/>
            <a:chExt cx="4021664" cy="333201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4021664" cy="589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8"/>
                </a:lnSpc>
              </a:pPr>
              <a:r>
                <a:rPr lang="en-US" sz="2656">
                  <a:solidFill>
                    <a:srgbClr val="201F1F"/>
                  </a:solidFill>
                  <a:latin typeface="Source Han Sans KR Bold"/>
                </a:rPr>
                <a:t>Step 3. 데이터 분석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021416"/>
              <a:ext cx="4021664" cy="2310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Frequency Analysis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Sentiment Analysis</a:t>
              </a:r>
            </a:p>
            <a:p>
              <a:pPr>
                <a:lnSpc>
                  <a:spcPts val="2789"/>
                </a:lnSpc>
              </a:pPr>
              <a:endParaRPr lang="en-US" sz="1992">
                <a:solidFill>
                  <a:srgbClr val="201F1F"/>
                </a:solidFill>
                <a:latin typeface="Source Han Sans KR Light"/>
              </a:endParaRPr>
            </a:p>
            <a:p>
              <a:pPr marL="430131" lvl="1" indent="-215066">
                <a:lnSpc>
                  <a:spcPts val="2789"/>
                </a:lnSpc>
                <a:buFont typeface="Arial"/>
                <a:buChar char="•"/>
              </a:pPr>
              <a:r>
                <a:rPr lang="en-US" sz="1992">
                  <a:solidFill>
                    <a:srgbClr val="201F1F"/>
                  </a:solidFill>
                  <a:latin typeface="Source Han Sans KR Light"/>
                </a:rPr>
                <a:t>Association Analysis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620430" y="99382"/>
              <a:ext cx="2835300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6902047" y="542028"/>
            <a:ext cx="2047729" cy="315222"/>
            <a:chOff x="0" y="0"/>
            <a:chExt cx="2730305" cy="420296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64" name="TextBox 6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65" name="AutoShape 65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6" name="AutoShape 66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7" name="AutoShape 67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8" name="AutoShape 68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9" name="AutoShape 69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154035" y="4759140"/>
            <a:ext cx="11209342" cy="3456625"/>
          </a:xfrm>
          <a:custGeom>
            <a:avLst/>
            <a:gdLst/>
            <a:ahLst/>
            <a:cxnLst/>
            <a:rect l="l" t="t" r="r" b="b"/>
            <a:pathLst>
              <a:path w="11209342" h="3456625">
                <a:moveTo>
                  <a:pt x="0" y="0"/>
                </a:moveTo>
                <a:lnTo>
                  <a:pt x="11209342" y="0"/>
                </a:lnTo>
                <a:lnTo>
                  <a:pt x="11209342" y="3456626"/>
                </a:lnTo>
                <a:lnTo>
                  <a:pt x="0" y="345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5571" y="1682046"/>
            <a:ext cx="4431983" cy="71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ea typeface="Source Han Sans KR Bold"/>
              </a:rPr>
              <a:t>탄소 동위원소비란?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20440" y="2525841"/>
            <a:ext cx="13290599" cy="1433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ea typeface="Source Han Sans KR Light"/>
              </a:rPr>
              <a:t>천연 키워드가 들어간 블로그 글 중 탄소 키워드가 상위에 보이며 탄소는 탄소 동위원소비를 일컫는 키워드.</a:t>
            </a:r>
          </a:p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ea typeface="Source Han Sans KR Light"/>
              </a:rPr>
              <a:t>탄소 동위원비란 쉽게 말해 ‘천연꿀의 값’</a:t>
            </a:r>
          </a:p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ea typeface="Source Han Sans KR Light"/>
              </a:rPr>
              <a:t>탄소 동위원소비의 값이 낮을수록 좋은 꿀.</a:t>
            </a:r>
          </a:p>
          <a:p>
            <a:pPr marL="447959" lvl="1" indent="-223980">
              <a:lnSpc>
                <a:spcPts val="2904"/>
              </a:lnSpc>
              <a:buFont typeface="Arial"/>
              <a:buChar char="•"/>
            </a:pPr>
            <a:r>
              <a:rPr lang="en-US" sz="2074">
                <a:solidFill>
                  <a:srgbClr val="000000"/>
                </a:solidFill>
                <a:ea typeface="Source Han Sans KR Light"/>
              </a:rPr>
              <a:t>식약처 기준으로는 -23.5%, 한국양봉농협 기준으로는 -22.5%</a:t>
            </a:r>
          </a:p>
        </p:txBody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68947" y="2689881"/>
            <a:ext cx="1607294" cy="6051560"/>
          </a:xfrm>
          <a:custGeom>
            <a:avLst/>
            <a:gdLst/>
            <a:ahLst/>
            <a:cxnLst/>
            <a:rect l="l" t="t" r="r" b="b"/>
            <a:pathLst>
              <a:path w="1607294" h="6051560">
                <a:moveTo>
                  <a:pt x="0" y="0"/>
                </a:moveTo>
                <a:lnTo>
                  <a:pt x="1607294" y="0"/>
                </a:lnTo>
                <a:lnTo>
                  <a:pt x="1607294" y="6051560"/>
                </a:lnTo>
                <a:lnTo>
                  <a:pt x="0" y="6051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84447" y="3008204"/>
            <a:ext cx="1208239" cy="287553"/>
            <a:chOff x="0" y="0"/>
            <a:chExt cx="408490" cy="97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8490" cy="97218"/>
            </a:xfrm>
            <a:custGeom>
              <a:avLst/>
              <a:gdLst/>
              <a:ahLst/>
              <a:cxnLst/>
              <a:rect l="l" t="t" r="r" b="b"/>
              <a:pathLst>
                <a:path w="408490" h="97218">
                  <a:moveTo>
                    <a:pt x="0" y="0"/>
                  </a:moveTo>
                  <a:lnTo>
                    <a:pt x="408490" y="0"/>
                  </a:lnTo>
                  <a:lnTo>
                    <a:pt x="408490" y="97218"/>
                  </a:lnTo>
                  <a:lnTo>
                    <a:pt x="0" y="97218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447" y="5895061"/>
            <a:ext cx="1208239" cy="287553"/>
            <a:chOff x="0" y="0"/>
            <a:chExt cx="408490" cy="97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8490" cy="97218"/>
            </a:xfrm>
            <a:custGeom>
              <a:avLst/>
              <a:gdLst/>
              <a:ahLst/>
              <a:cxnLst/>
              <a:rect l="l" t="t" r="r" b="b"/>
              <a:pathLst>
                <a:path w="408490" h="97218">
                  <a:moveTo>
                    <a:pt x="0" y="0"/>
                  </a:moveTo>
                  <a:lnTo>
                    <a:pt x="408490" y="0"/>
                  </a:lnTo>
                  <a:lnTo>
                    <a:pt x="408490" y="97218"/>
                  </a:lnTo>
                  <a:lnTo>
                    <a:pt x="0" y="97218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12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6" name="AutoShape 46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7" name="Group 47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0" y="8817641"/>
            <a:ext cx="6242194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 Light"/>
              </a:rPr>
              <a:t>&lt;천연키워드 사용한블로그 빈도분석&gt;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21560" y="1400680"/>
            <a:ext cx="4805126" cy="147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1"/>
              </a:lnSpc>
            </a:pPr>
            <a:r>
              <a:rPr lang="en-US" sz="4279">
                <a:solidFill>
                  <a:srgbClr val="000000"/>
                </a:solidFill>
                <a:ea typeface="Source Han Sans KR Bold"/>
              </a:rPr>
              <a:t>제주키워드를 사용한</a:t>
            </a:r>
          </a:p>
          <a:p>
            <a:pPr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ea typeface="Source Han Sans KR Bold"/>
              </a:rPr>
              <a:t>블로그 키워드 서치</a:t>
            </a:r>
          </a:p>
        </p:txBody>
      </p:sp>
      <p:sp>
        <p:nvSpPr>
          <p:cNvPr id="5" name="Freeform 5"/>
          <p:cNvSpPr/>
          <p:nvPr/>
        </p:nvSpPr>
        <p:spPr>
          <a:xfrm>
            <a:off x="1007580" y="4725981"/>
            <a:ext cx="6522604" cy="4153915"/>
          </a:xfrm>
          <a:custGeom>
            <a:avLst/>
            <a:gdLst/>
            <a:ahLst/>
            <a:cxnLst/>
            <a:rect l="l" t="t" r="r" b="b"/>
            <a:pathLst>
              <a:path w="6522604" h="4153915">
                <a:moveTo>
                  <a:pt x="0" y="0"/>
                </a:moveTo>
                <a:lnTo>
                  <a:pt x="6522604" y="0"/>
                </a:lnTo>
                <a:lnTo>
                  <a:pt x="6522604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70594" y="4725981"/>
            <a:ext cx="6635814" cy="4153915"/>
          </a:xfrm>
          <a:custGeom>
            <a:avLst/>
            <a:gdLst/>
            <a:ahLst/>
            <a:cxnLst/>
            <a:rect l="l" t="t" r="r" b="b"/>
            <a:pathLst>
              <a:path w="6635814" h="4153915">
                <a:moveTo>
                  <a:pt x="0" y="0"/>
                </a:moveTo>
                <a:lnTo>
                  <a:pt x="6635813" y="0"/>
                </a:lnTo>
                <a:lnTo>
                  <a:pt x="6635813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30184" y="4725981"/>
            <a:ext cx="1540410" cy="4153915"/>
          </a:xfrm>
          <a:custGeom>
            <a:avLst/>
            <a:gdLst/>
            <a:ahLst/>
            <a:cxnLst/>
            <a:rect l="l" t="t" r="r" b="b"/>
            <a:pathLst>
              <a:path w="1540410" h="4153915">
                <a:moveTo>
                  <a:pt x="0" y="0"/>
                </a:moveTo>
                <a:lnTo>
                  <a:pt x="1540410" y="0"/>
                </a:lnTo>
                <a:lnTo>
                  <a:pt x="1540410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706407" y="4725981"/>
            <a:ext cx="1531756" cy="4153915"/>
          </a:xfrm>
          <a:custGeom>
            <a:avLst/>
            <a:gdLst/>
            <a:ahLst/>
            <a:cxnLst/>
            <a:rect l="l" t="t" r="r" b="b"/>
            <a:pathLst>
              <a:path w="1531756" h="4153915">
                <a:moveTo>
                  <a:pt x="0" y="0"/>
                </a:moveTo>
                <a:lnTo>
                  <a:pt x="1531756" y="0"/>
                </a:lnTo>
                <a:lnTo>
                  <a:pt x="1531756" y="4153915"/>
                </a:lnTo>
                <a:lnTo>
                  <a:pt x="0" y="4153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828602" y="5728224"/>
            <a:ext cx="1229617" cy="1005704"/>
            <a:chOff x="0" y="0"/>
            <a:chExt cx="1024900" cy="8382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4900" cy="838266"/>
            </a:xfrm>
            <a:custGeom>
              <a:avLst/>
              <a:gdLst/>
              <a:ahLst/>
              <a:cxnLst/>
              <a:rect l="l" t="t" r="r" b="b"/>
              <a:pathLst>
                <a:path w="1024900" h="838266">
                  <a:moveTo>
                    <a:pt x="512450" y="0"/>
                  </a:moveTo>
                  <a:cubicBezTo>
                    <a:pt x="229432" y="0"/>
                    <a:pt x="0" y="187652"/>
                    <a:pt x="0" y="419133"/>
                  </a:cubicBezTo>
                  <a:cubicBezTo>
                    <a:pt x="0" y="650614"/>
                    <a:pt x="229432" y="838266"/>
                    <a:pt x="512450" y="838266"/>
                  </a:cubicBezTo>
                  <a:cubicBezTo>
                    <a:pt x="795468" y="838266"/>
                    <a:pt x="1024900" y="650614"/>
                    <a:pt x="1024900" y="419133"/>
                  </a:cubicBezTo>
                  <a:cubicBezTo>
                    <a:pt x="1024900" y="187652"/>
                    <a:pt x="795468" y="0"/>
                    <a:pt x="512450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19223" y="7826432"/>
            <a:ext cx="2812710" cy="1085475"/>
            <a:chOff x="0" y="0"/>
            <a:chExt cx="1330692" cy="5135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0692" cy="513538"/>
            </a:xfrm>
            <a:custGeom>
              <a:avLst/>
              <a:gdLst/>
              <a:ahLst/>
              <a:cxnLst/>
              <a:rect l="l" t="t" r="r" b="b"/>
              <a:pathLst>
                <a:path w="1330692" h="513538">
                  <a:moveTo>
                    <a:pt x="665346" y="0"/>
                  </a:moveTo>
                  <a:cubicBezTo>
                    <a:pt x="297886" y="0"/>
                    <a:pt x="0" y="114959"/>
                    <a:pt x="0" y="256769"/>
                  </a:cubicBezTo>
                  <a:cubicBezTo>
                    <a:pt x="0" y="398579"/>
                    <a:pt x="297886" y="513538"/>
                    <a:pt x="665346" y="513538"/>
                  </a:cubicBezTo>
                  <a:cubicBezTo>
                    <a:pt x="1032807" y="513538"/>
                    <a:pt x="1330692" y="398579"/>
                    <a:pt x="1330692" y="256769"/>
                  </a:cubicBezTo>
                  <a:cubicBezTo>
                    <a:pt x="1330692" y="114959"/>
                    <a:pt x="1032807" y="0"/>
                    <a:pt x="665346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31968" y="4645688"/>
            <a:ext cx="819108" cy="2165073"/>
            <a:chOff x="0" y="0"/>
            <a:chExt cx="470889" cy="12446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0889" cy="1244659"/>
            </a:xfrm>
            <a:custGeom>
              <a:avLst/>
              <a:gdLst/>
              <a:ahLst/>
              <a:cxnLst/>
              <a:rect l="l" t="t" r="r" b="b"/>
              <a:pathLst>
                <a:path w="470889" h="1244659">
                  <a:moveTo>
                    <a:pt x="235445" y="0"/>
                  </a:moveTo>
                  <a:cubicBezTo>
                    <a:pt x="105412" y="0"/>
                    <a:pt x="0" y="278626"/>
                    <a:pt x="0" y="622329"/>
                  </a:cubicBezTo>
                  <a:cubicBezTo>
                    <a:pt x="0" y="966033"/>
                    <a:pt x="105412" y="1244659"/>
                    <a:pt x="235445" y="1244659"/>
                  </a:cubicBezTo>
                  <a:cubicBezTo>
                    <a:pt x="365477" y="1244659"/>
                    <a:pt x="470889" y="966033"/>
                    <a:pt x="470889" y="622329"/>
                  </a:cubicBezTo>
                  <a:cubicBezTo>
                    <a:pt x="470889" y="278626"/>
                    <a:pt x="365477" y="0"/>
                    <a:pt x="235445" y="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85725">
              <a:solidFill>
                <a:srgbClr val="FF0000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718890" y="5884860"/>
            <a:ext cx="1540410" cy="237786"/>
            <a:chOff x="0" y="0"/>
            <a:chExt cx="405178" cy="6254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706407" y="7272097"/>
            <a:ext cx="1540410" cy="237786"/>
            <a:chOff x="0" y="0"/>
            <a:chExt cx="405178" cy="625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702080" y="8062477"/>
            <a:ext cx="1540410" cy="237786"/>
            <a:chOff x="0" y="0"/>
            <a:chExt cx="405178" cy="6254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5178" cy="62546"/>
            </a:xfrm>
            <a:custGeom>
              <a:avLst/>
              <a:gdLst/>
              <a:ahLst/>
              <a:cxnLst/>
              <a:rect l="l" t="t" r="r" b="b"/>
              <a:pathLst>
                <a:path w="405178" h="62546">
                  <a:moveTo>
                    <a:pt x="0" y="0"/>
                  </a:moveTo>
                  <a:lnTo>
                    <a:pt x="405178" y="0"/>
                  </a:lnTo>
                  <a:lnTo>
                    <a:pt x="405178" y="62546"/>
                  </a:lnTo>
                  <a:lnTo>
                    <a:pt x="0" y="6254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35770" y="2947456"/>
            <a:ext cx="16230611" cy="1860980"/>
            <a:chOff x="0" y="0"/>
            <a:chExt cx="4274729" cy="49013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274729" cy="490135"/>
            </a:xfrm>
            <a:custGeom>
              <a:avLst/>
              <a:gdLst/>
              <a:ahLst/>
              <a:cxnLst/>
              <a:rect l="l" t="t" r="r" b="b"/>
              <a:pathLst>
                <a:path w="4274729" h="490135">
                  <a:moveTo>
                    <a:pt x="0" y="0"/>
                  </a:moveTo>
                  <a:lnTo>
                    <a:pt x="4274729" y="0"/>
                  </a:lnTo>
                  <a:lnTo>
                    <a:pt x="4274729" y="490135"/>
                  </a:lnTo>
                  <a:lnTo>
                    <a:pt x="0" y="4901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980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제주 꿀스틱 방향성 고려해 일반 꿀스틱과 제주 꿀스틱으로 나눠서 분석</a:t>
              </a:r>
            </a:p>
            <a:p>
              <a:pPr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제주 워드클라우드에는 ‘한라산’,’제주도’,’감귤’ 등 제주지역의 지형이나 특산물의 영향이 보임 </a:t>
              </a:r>
            </a:p>
            <a:p>
              <a:pPr algn="l"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00037" y="8941638"/>
            <a:ext cx="4746665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&lt;네이버 블로그 전체 데이터&gt;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88253" y="8959533"/>
            <a:ext cx="5943362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Source Han Sans KR"/>
              </a:rPr>
              <a:t>&lt;네이버 블로그 제주 키워드 사용터&gt;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4" name="TextBox 5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60" name="AutoShape 6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1" name="AutoShape 6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6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3" name="AutoShape 6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4" name="AutoShape 6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5" name="Group 6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9" name="TextBox 69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4229253" y="1303363"/>
            <a:ext cx="2795449" cy="1802641"/>
          </a:xfrm>
          <a:custGeom>
            <a:avLst/>
            <a:gdLst/>
            <a:ahLst/>
            <a:cxnLst/>
            <a:rect l="l" t="t" r="r" b="b"/>
            <a:pathLst>
              <a:path w="2795449" h="1802641">
                <a:moveTo>
                  <a:pt x="0" y="0"/>
                </a:moveTo>
                <a:lnTo>
                  <a:pt x="2795449" y="0"/>
                </a:lnTo>
                <a:lnTo>
                  <a:pt x="2795449" y="1802641"/>
                </a:lnTo>
                <a:lnTo>
                  <a:pt x="0" y="1802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27685" y="3361495"/>
            <a:ext cx="2797017" cy="2541501"/>
          </a:xfrm>
          <a:custGeom>
            <a:avLst/>
            <a:gdLst/>
            <a:ahLst/>
            <a:cxnLst/>
            <a:rect l="l" t="t" r="r" b="b"/>
            <a:pathLst>
              <a:path w="2797017" h="2541501">
                <a:moveTo>
                  <a:pt x="0" y="0"/>
                </a:moveTo>
                <a:lnTo>
                  <a:pt x="2797017" y="0"/>
                </a:lnTo>
                <a:lnTo>
                  <a:pt x="2797017" y="2541501"/>
                </a:lnTo>
                <a:lnTo>
                  <a:pt x="0" y="2541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383" b="-538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29253" y="6203026"/>
            <a:ext cx="2795449" cy="2964967"/>
          </a:xfrm>
          <a:custGeom>
            <a:avLst/>
            <a:gdLst/>
            <a:ahLst/>
            <a:cxnLst/>
            <a:rect l="l" t="t" r="r" b="b"/>
            <a:pathLst>
              <a:path w="2795449" h="2964967">
                <a:moveTo>
                  <a:pt x="0" y="0"/>
                </a:moveTo>
                <a:lnTo>
                  <a:pt x="2795449" y="0"/>
                </a:lnTo>
                <a:lnTo>
                  <a:pt x="2795449" y="2964966"/>
                </a:lnTo>
                <a:lnTo>
                  <a:pt x="0" y="296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329" b="-123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4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743" y="2568325"/>
            <a:ext cx="13952276" cy="6043961"/>
          </a:xfrm>
          <a:custGeom>
            <a:avLst/>
            <a:gdLst/>
            <a:ahLst/>
            <a:cxnLst/>
            <a:rect l="l" t="t" r="r" b="b"/>
            <a:pathLst>
              <a:path w="13952276" h="6043961">
                <a:moveTo>
                  <a:pt x="0" y="0"/>
                </a:moveTo>
                <a:lnTo>
                  <a:pt x="13952276" y="0"/>
                </a:lnTo>
                <a:lnTo>
                  <a:pt x="13952276" y="6043961"/>
                </a:lnTo>
                <a:lnTo>
                  <a:pt x="0" y="6043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583" t="-15066" r="-36748" b="-1747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15439" y="1400680"/>
            <a:ext cx="4456390" cy="71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1"/>
              </a:lnSpc>
              <a:spcBef>
                <a:spcPct val="0"/>
              </a:spcBef>
            </a:pPr>
            <a:r>
              <a:rPr lang="en-US" sz="4279">
                <a:solidFill>
                  <a:srgbClr val="000000"/>
                </a:solidFill>
                <a:ea typeface="Source Han Sans KR Bold"/>
              </a:rPr>
              <a:t>제주 꿀스틱 실제 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29253" y="3077429"/>
            <a:ext cx="2795449" cy="28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1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Source Han Sans KR"/>
              </a:rPr>
              <a:t>&lt;제주벌꿀영농조합&gt;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29253" y="5874421"/>
            <a:ext cx="2795449" cy="28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1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Source Han Sans KR"/>
              </a:rPr>
              <a:t>&lt;꿀먹은 한라산&gt;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29253" y="9139417"/>
            <a:ext cx="2795449" cy="28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1"/>
              </a:lnSpc>
              <a:spcBef>
                <a:spcPct val="0"/>
              </a:spcBef>
            </a:pPr>
            <a:r>
              <a:rPr lang="en-US" sz="1694">
                <a:solidFill>
                  <a:srgbClr val="000000"/>
                </a:solidFill>
                <a:latin typeface="Source Han Sans KR"/>
              </a:rPr>
              <a:t>&lt;제주 가시아방&gt;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156548" y="5309790"/>
            <a:ext cx="2113036" cy="2604640"/>
          </a:xfrm>
          <a:custGeom>
            <a:avLst/>
            <a:gdLst/>
            <a:ahLst/>
            <a:cxnLst/>
            <a:rect l="l" t="t" r="r" b="b"/>
            <a:pathLst>
              <a:path w="2113036" h="2604640">
                <a:moveTo>
                  <a:pt x="0" y="0"/>
                </a:moveTo>
                <a:lnTo>
                  <a:pt x="2113036" y="0"/>
                </a:lnTo>
                <a:lnTo>
                  <a:pt x="2113036" y="2604641"/>
                </a:lnTo>
                <a:lnTo>
                  <a:pt x="0" y="2604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32500" y="5308416"/>
            <a:ext cx="3019998" cy="2604640"/>
          </a:xfrm>
          <a:custGeom>
            <a:avLst/>
            <a:gdLst/>
            <a:ahLst/>
            <a:cxnLst/>
            <a:rect l="l" t="t" r="r" b="b"/>
            <a:pathLst>
              <a:path w="3019998" h="2604640">
                <a:moveTo>
                  <a:pt x="0" y="0"/>
                </a:moveTo>
                <a:lnTo>
                  <a:pt x="3019999" y="0"/>
                </a:lnTo>
                <a:lnTo>
                  <a:pt x="3019999" y="2604641"/>
                </a:lnTo>
                <a:lnTo>
                  <a:pt x="0" y="2604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107564" y="5309790"/>
            <a:ext cx="3318632" cy="2604640"/>
          </a:xfrm>
          <a:custGeom>
            <a:avLst/>
            <a:gdLst/>
            <a:ahLst/>
            <a:cxnLst/>
            <a:rect l="l" t="t" r="r" b="b"/>
            <a:pathLst>
              <a:path w="3318632" h="2604640">
                <a:moveTo>
                  <a:pt x="0" y="0"/>
                </a:moveTo>
                <a:lnTo>
                  <a:pt x="3318631" y="0"/>
                </a:lnTo>
                <a:lnTo>
                  <a:pt x="3318631" y="2604641"/>
                </a:lnTo>
                <a:lnTo>
                  <a:pt x="0" y="2604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035490" y="5320155"/>
            <a:ext cx="2102046" cy="2583911"/>
          </a:xfrm>
          <a:custGeom>
            <a:avLst/>
            <a:gdLst/>
            <a:ahLst/>
            <a:cxnLst/>
            <a:rect l="l" t="t" r="r" b="b"/>
            <a:pathLst>
              <a:path w="2102046" h="2583911">
                <a:moveTo>
                  <a:pt x="0" y="0"/>
                </a:moveTo>
                <a:lnTo>
                  <a:pt x="2102047" y="0"/>
                </a:lnTo>
                <a:lnTo>
                  <a:pt x="2102047" y="2583911"/>
                </a:lnTo>
                <a:lnTo>
                  <a:pt x="0" y="2583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13513" y="8403847"/>
            <a:ext cx="4270296" cy="53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  <a:spcBef>
                <a:spcPct val="0"/>
              </a:spcBef>
            </a:pPr>
            <a:r>
              <a:rPr lang="en-US" sz="3096">
                <a:solidFill>
                  <a:srgbClr val="000000"/>
                </a:solidFill>
                <a:latin typeface="Source Han Sans KR"/>
              </a:rPr>
              <a:t>&lt;</a:t>
            </a:r>
            <a:r>
              <a:rPr lang="en-US" sz="3096">
                <a:solidFill>
                  <a:srgbClr val="000000"/>
                </a:solidFill>
                <a:ea typeface="Source Han Sans KR"/>
                <a:hlinkClick r:id="rId8" tooltip="https://cr3.shopping.naver.com/v2/bridge/searchGate?query=%EC%A0%9C%EC%A3%BC+%EC%98%A4%EC%84%A4%EB%A1%9D+%EC%BD%A4%EB%B6%80%EC%B0%A8+%EC%A0%9C%EC%A3%BC%EC%98%81%EA%B7%A4&amp;nv_mid=86509054104&amp;cat_id=50002384&amp;h=251c14bf9d21b44c1fc67556ad4c8e08a8fda0e3&amp;t=LM3QJBAN&amp;frm=NVSCPRO"/>
              </a:rPr>
              <a:t>오설록 콤부차 제주영귤</a:t>
            </a:r>
            <a:r>
              <a:rPr lang="en-US" sz="3096">
                <a:solidFill>
                  <a:srgbClr val="000000"/>
                </a:solidFill>
                <a:latin typeface="Source Han Sans KR"/>
              </a:rPr>
              <a:t>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00897" y="8425727"/>
            <a:ext cx="235327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Source Han Sans KR"/>
              </a:rPr>
              <a:t>&lt;제주 삼다수&gt;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689" y="1700302"/>
            <a:ext cx="7763490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제주 ‘꿀 스틱’ 브랜딩 제안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4863" y="3685006"/>
            <a:ext cx="14655804" cy="47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0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ea typeface="Source Han Sans KR"/>
              </a:rPr>
              <a:t>꿀의 본질을 말하는 ‘천연’,’건강’의 키워드와 제주의 천연자연과 일치함으로 브랜딩에 가장 적합함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632775" y="542028"/>
            <a:ext cx="2047729" cy="315222"/>
            <a:chOff x="0" y="0"/>
            <a:chExt cx="2730305" cy="42029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009568" y="542028"/>
            <a:ext cx="2047729" cy="315222"/>
            <a:chOff x="0" y="0"/>
            <a:chExt cx="2730305" cy="420296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sp>
        <p:nvSpPr>
          <p:cNvPr id="40" name="AutoShape 40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130371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1368050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5" name="Group 45"/>
          <p:cNvGrpSpPr/>
          <p:nvPr/>
        </p:nvGrpSpPr>
        <p:grpSpPr>
          <a:xfrm>
            <a:off x="8227619" y="392866"/>
            <a:ext cx="3076091" cy="561850"/>
            <a:chOff x="0" y="0"/>
            <a:chExt cx="4101455" cy="74913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621042" y="857250"/>
            <a:ext cx="9088123" cy="9088123"/>
            <a:chOff x="0" y="0"/>
            <a:chExt cx="19050000" cy="19050000"/>
          </a:xfrm>
        </p:grpSpPr>
        <p:sp>
          <p:nvSpPr>
            <p:cNvPr id="8" name="Freeform 8"/>
            <p:cNvSpPr/>
            <p:nvPr/>
          </p:nvSpPr>
          <p:spPr>
            <a:xfrm>
              <a:off x="640042" y="641439"/>
              <a:ext cx="17762385" cy="17762399"/>
            </a:xfrm>
            <a:custGeom>
              <a:avLst/>
              <a:gdLst/>
              <a:ahLst/>
              <a:cxnLst/>
              <a:rect l="l" t="t" r="r" b="b"/>
              <a:pathLst>
                <a:path w="17762385" h="17762399">
                  <a:moveTo>
                    <a:pt x="17762385" y="8881199"/>
                  </a:moveTo>
                  <a:cubicBezTo>
                    <a:pt x="17762385" y="13786142"/>
                    <a:pt x="13786143" y="17762399"/>
                    <a:pt x="8881199" y="17762399"/>
                  </a:cubicBezTo>
                  <a:cubicBezTo>
                    <a:pt x="3976255" y="17762399"/>
                    <a:pt x="0" y="13786142"/>
                    <a:pt x="0" y="8881199"/>
                  </a:cubicBezTo>
                  <a:cubicBezTo>
                    <a:pt x="0" y="3976256"/>
                    <a:pt x="3976243" y="0"/>
                    <a:pt x="8881199" y="0"/>
                  </a:cubicBezTo>
                  <a:cubicBezTo>
                    <a:pt x="13786153" y="0"/>
                    <a:pt x="17762385" y="3976255"/>
                    <a:pt x="17762385" y="8881199"/>
                  </a:cubicBezTo>
                  <a:close/>
                </a:path>
              </a:pathLst>
            </a:custGeom>
            <a:blipFill>
              <a:blip r:embed="rId4">
                <a:alphaModFix amt="19999"/>
              </a:blip>
              <a:stretch>
                <a:fillRect l="-34577" r="-3457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-6083" y="-4712"/>
              <a:ext cx="19054635" cy="19054636"/>
            </a:xfrm>
            <a:custGeom>
              <a:avLst/>
              <a:gdLst/>
              <a:ahLst/>
              <a:cxnLst/>
              <a:rect l="l" t="t" r="r" b="b"/>
              <a:pathLst>
                <a:path w="19054635" h="19054636">
                  <a:moveTo>
                    <a:pt x="19054635" y="0"/>
                  </a:moveTo>
                  <a:lnTo>
                    <a:pt x="19054635" y="19054636"/>
                  </a:lnTo>
                  <a:lnTo>
                    <a:pt x="0" y="19054636"/>
                  </a:lnTo>
                  <a:lnTo>
                    <a:pt x="0" y="0"/>
                  </a:lnTo>
                  <a:lnTo>
                    <a:pt x="19054635" y="0"/>
                  </a:lnTo>
                  <a:close/>
                </a:path>
              </a:pathLst>
            </a:custGeom>
            <a:blipFill>
              <a:blip r:embed="rId5">
                <a:alphaModFix amt="19999"/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082435" y="2992719"/>
            <a:ext cx="7961645" cy="387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9"/>
              </a:lnSpc>
            </a:pPr>
            <a:r>
              <a:rPr lang="en-US" sz="22713">
                <a:solidFill>
                  <a:srgbClr val="000000"/>
                </a:solidFill>
                <a:ea typeface="Source Han Sans KR Bold"/>
              </a:rPr>
              <a:t>콘텐츠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7" name="AutoShape 37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AutoShape 38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1" name="Group 41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48697" y="4903712"/>
            <a:ext cx="4641969" cy="4126195"/>
          </a:xfrm>
          <a:custGeom>
            <a:avLst/>
            <a:gdLst/>
            <a:ahLst/>
            <a:cxnLst/>
            <a:rect l="l" t="t" r="r" b="b"/>
            <a:pathLst>
              <a:path w="4641969" h="4126195">
                <a:moveTo>
                  <a:pt x="0" y="0"/>
                </a:moveTo>
                <a:lnTo>
                  <a:pt x="4641970" y="0"/>
                </a:lnTo>
                <a:lnTo>
                  <a:pt x="4641970" y="4126195"/>
                </a:lnTo>
                <a:lnTo>
                  <a:pt x="0" y="4126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324575" y="2449687"/>
            <a:ext cx="16230611" cy="1634875"/>
            <a:chOff x="0" y="0"/>
            <a:chExt cx="4274729" cy="4305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9" cy="430584"/>
            </a:xfrm>
            <a:custGeom>
              <a:avLst/>
              <a:gdLst/>
              <a:ahLst/>
              <a:cxnLst/>
              <a:rect l="l" t="t" r="r" b="b"/>
              <a:pathLst>
                <a:path w="4274729" h="430584">
                  <a:moveTo>
                    <a:pt x="0" y="0"/>
                  </a:moveTo>
                  <a:lnTo>
                    <a:pt x="4274729" y="0"/>
                  </a:lnTo>
                  <a:lnTo>
                    <a:pt x="4274729" y="430584"/>
                  </a:lnTo>
                  <a:lnTo>
                    <a:pt x="0" y="430584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19"/>
                </a:lnSpc>
              </a:pPr>
              <a:endParaRPr/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Source Han Sans KR Bold"/>
                </a:rPr>
                <a:t>‘꿀조합 OO스틱’</a:t>
              </a: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은 다양한 꿀 스틱 활용 음료에 최적화된 제품.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음료와 꿀스틱과의 최적의 비율을 제시하는 전용 </a:t>
              </a:r>
              <a:r>
                <a:rPr lang="en-US" sz="2400">
                  <a:solidFill>
                    <a:srgbClr val="000000"/>
                  </a:solidFill>
                  <a:latin typeface="Source Han Sans KR Bold"/>
                </a:rPr>
                <a:t>‘꿀팁 보틀’</a:t>
              </a: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과 함께 제공됨.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ea typeface="Source Han Sans KR Bold"/>
                </a:rPr>
                <a:t>꿀조합</a:t>
              </a: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이란 </a:t>
              </a:r>
              <a:r>
                <a:rPr lang="en-US" sz="2400">
                  <a:solidFill>
                    <a:srgbClr val="000000"/>
                  </a:solidFill>
                  <a:ea typeface="Source Han Sans KR Bold"/>
                </a:rPr>
                <a:t>음료</a:t>
              </a: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와 </a:t>
              </a:r>
              <a:r>
                <a:rPr lang="en-US" sz="2400">
                  <a:solidFill>
                    <a:srgbClr val="000000"/>
                  </a:solidFill>
                  <a:ea typeface="Source Han Sans KR Bold"/>
                </a:rPr>
                <a:t>꿀 스틱</a:t>
              </a: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간의 꿀조합 또는 </a:t>
              </a:r>
              <a:r>
                <a:rPr lang="en-US" sz="2400">
                  <a:solidFill>
                    <a:srgbClr val="000000"/>
                  </a:solidFill>
                  <a:ea typeface="Source Han Sans KR Bold"/>
                </a:rPr>
                <a:t>첨가물</a:t>
              </a: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과 </a:t>
              </a:r>
              <a:r>
                <a:rPr lang="en-US" sz="2400">
                  <a:solidFill>
                    <a:srgbClr val="000000"/>
                  </a:solidFill>
                  <a:ea typeface="Source Han Sans KR Bold"/>
                </a:rPr>
                <a:t>꿀 스틱</a:t>
              </a:r>
              <a:r>
                <a:rPr lang="en-US" sz="2400">
                  <a:solidFill>
                    <a:srgbClr val="000000"/>
                  </a:solidFill>
                  <a:ea typeface="Source Han Sans KR Light"/>
                </a:rPr>
                <a:t>간의 꿀조합을 의미함.</a:t>
              </a:r>
            </a:p>
            <a:p>
              <a:pPr marL="64770" lvl="1" indent="-32385">
                <a:lnSpc>
                  <a:spcPts val="419"/>
                </a:lnSpc>
                <a:buFont typeface="Arial"/>
                <a:buChar char="•"/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  <a:p>
              <a:pPr algn="l">
                <a:lnSpc>
                  <a:spcPts val="420"/>
                </a:lnSpc>
              </a:pPr>
              <a:endParaRPr lang="en-US" sz="2400">
                <a:solidFill>
                  <a:srgbClr val="000000"/>
                </a:solidFill>
                <a:ea typeface="Source Han Sans KR Light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8696" y="1386824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‘꿀조합 OO스틱’과’꿀팁 보틀’</a:t>
            </a:r>
          </a:p>
        </p:txBody>
      </p:sp>
      <p:sp>
        <p:nvSpPr>
          <p:cNvPr id="12" name="Freeform 12"/>
          <p:cNvSpPr/>
          <p:nvPr/>
        </p:nvSpPr>
        <p:spPr>
          <a:xfrm>
            <a:off x="8624420" y="4903712"/>
            <a:ext cx="3630921" cy="4354588"/>
          </a:xfrm>
          <a:custGeom>
            <a:avLst/>
            <a:gdLst/>
            <a:ahLst/>
            <a:cxnLst/>
            <a:rect l="l" t="t" r="r" b="b"/>
            <a:pathLst>
              <a:path w="3630921" h="4354588">
                <a:moveTo>
                  <a:pt x="0" y="0"/>
                </a:moveTo>
                <a:lnTo>
                  <a:pt x="3630921" y="0"/>
                </a:lnTo>
                <a:lnTo>
                  <a:pt x="3630921" y="4354588"/>
                </a:lnTo>
                <a:lnTo>
                  <a:pt x="0" y="4354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3" name="Group 43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7" name="TextBox 47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Group 36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49798" y="2624963"/>
            <a:ext cx="14339072" cy="5653644"/>
            <a:chOff x="0" y="0"/>
            <a:chExt cx="19118763" cy="7538192"/>
          </a:xfrm>
        </p:grpSpPr>
        <p:sp>
          <p:nvSpPr>
            <p:cNvPr id="42" name="Freeform 42"/>
            <p:cNvSpPr/>
            <p:nvPr/>
          </p:nvSpPr>
          <p:spPr>
            <a:xfrm rot="6000">
              <a:off x="-6564" y="-16679"/>
              <a:ext cx="19131891" cy="7571549"/>
            </a:xfrm>
            <a:custGeom>
              <a:avLst/>
              <a:gdLst/>
              <a:ahLst/>
              <a:cxnLst/>
              <a:rect l="l" t="t" r="r" b="b"/>
              <a:pathLst>
                <a:path w="19131891" h="7571549">
                  <a:moveTo>
                    <a:pt x="0" y="33369"/>
                  </a:moveTo>
                  <a:lnTo>
                    <a:pt x="19118734" y="0"/>
                  </a:lnTo>
                  <a:lnTo>
                    <a:pt x="19131891" y="7538181"/>
                  </a:lnTo>
                  <a:lnTo>
                    <a:pt x="13157" y="7571549"/>
                  </a:lnTo>
                  <a:lnTo>
                    <a:pt x="0" y="33369"/>
                  </a:lnTo>
                  <a:close/>
                </a:path>
              </a:pathLst>
            </a:custGeom>
            <a:blipFill>
              <a:blip r:embed="rId4"/>
              <a:stretch>
                <a:fillRect l="-460" t="-15073" r="-413" b="-161"/>
              </a:stretch>
            </a:blipFill>
          </p:spPr>
        </p:sp>
        <p:grpSp>
          <p:nvGrpSpPr>
            <p:cNvPr id="43" name="Group 43"/>
            <p:cNvGrpSpPr/>
            <p:nvPr/>
          </p:nvGrpSpPr>
          <p:grpSpPr>
            <a:xfrm>
              <a:off x="61031" y="745176"/>
              <a:ext cx="305672" cy="313048"/>
              <a:chOff x="0" y="0"/>
              <a:chExt cx="60380" cy="6183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0380" cy="61837"/>
              </a:xfrm>
              <a:custGeom>
                <a:avLst/>
                <a:gdLst/>
                <a:ahLst/>
                <a:cxnLst/>
                <a:rect l="l" t="t" r="r" b="b"/>
                <a:pathLst>
                  <a:path w="60380" h="61837">
                    <a:moveTo>
                      <a:pt x="0" y="0"/>
                    </a:moveTo>
                    <a:lnTo>
                      <a:pt x="60380" y="0"/>
                    </a:lnTo>
                    <a:lnTo>
                      <a:pt x="60380" y="61837"/>
                    </a:lnTo>
                    <a:lnTo>
                      <a:pt x="0" y="6183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2F3641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575613" y="531503"/>
              <a:ext cx="980544" cy="683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5"/>
                </a:lnSpc>
              </a:pPr>
              <a:r>
                <a:rPr lang="en-US" sz="3146">
                  <a:solidFill>
                    <a:srgbClr val="000000"/>
                  </a:solidFill>
                  <a:ea typeface="Source Han Sans KR Light"/>
                </a:rPr>
                <a:t>남성</a:t>
              </a:r>
            </a:p>
          </p:txBody>
        </p:sp>
        <p:grpSp>
          <p:nvGrpSpPr>
            <p:cNvPr id="47" name="Group 47"/>
            <p:cNvGrpSpPr/>
            <p:nvPr/>
          </p:nvGrpSpPr>
          <p:grpSpPr>
            <a:xfrm>
              <a:off x="61031" y="1498272"/>
              <a:ext cx="305672" cy="313048"/>
              <a:chOff x="0" y="0"/>
              <a:chExt cx="60380" cy="6183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0380" cy="61837"/>
              </a:xfrm>
              <a:custGeom>
                <a:avLst/>
                <a:gdLst/>
                <a:ahLst/>
                <a:cxnLst/>
                <a:rect l="l" t="t" r="r" b="b"/>
                <a:pathLst>
                  <a:path w="60380" h="61837">
                    <a:moveTo>
                      <a:pt x="0" y="0"/>
                    </a:moveTo>
                    <a:lnTo>
                      <a:pt x="60380" y="0"/>
                    </a:lnTo>
                    <a:lnTo>
                      <a:pt x="60380" y="61837"/>
                    </a:lnTo>
                    <a:lnTo>
                      <a:pt x="0" y="6183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7A2B3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575613" y="1284598"/>
              <a:ext cx="980544" cy="683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5"/>
                </a:lnSpc>
              </a:pPr>
              <a:r>
                <a:rPr lang="en-US" sz="3146">
                  <a:solidFill>
                    <a:srgbClr val="000000"/>
                  </a:solidFill>
                  <a:ea typeface="Source Han Sans KR Light"/>
                </a:rPr>
                <a:t>여성</a:t>
              </a:r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5929915" y="2979271"/>
              <a:ext cx="1836608" cy="4394429"/>
              <a:chOff x="0" y="0"/>
              <a:chExt cx="362787" cy="86803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362787" cy="868035"/>
              </a:xfrm>
              <a:custGeom>
                <a:avLst/>
                <a:gdLst/>
                <a:ahLst/>
                <a:cxnLst/>
                <a:rect l="l" t="t" r="r" b="b"/>
                <a:pathLst>
                  <a:path w="362787" h="868035">
                    <a:moveTo>
                      <a:pt x="0" y="0"/>
                    </a:moveTo>
                    <a:lnTo>
                      <a:pt x="362787" y="0"/>
                    </a:lnTo>
                    <a:lnTo>
                      <a:pt x="362787" y="868035"/>
                    </a:lnTo>
                    <a:lnTo>
                      <a:pt x="0" y="86803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FF0000"/>
                </a:solidFill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54" name="TextBox 54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28700" y="13906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2030 소비자 특성 - 20대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667157" y="3249078"/>
            <a:ext cx="1059214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Source Han Sans KR Bold"/>
              </a:rPr>
              <a:t>20대 여성의 경우, SNS 이용률이 높은</a:t>
            </a:r>
            <a:r>
              <a:rPr lang="en-US" sz="2899">
                <a:solidFill>
                  <a:srgbClr val="000000"/>
                </a:solidFill>
                <a:latin typeface="Source Han Sans KR Light"/>
              </a:rPr>
              <a:t> 여성은 </a:t>
            </a:r>
            <a:r>
              <a:rPr lang="en-US" sz="2899">
                <a:solidFill>
                  <a:srgbClr val="000000"/>
                </a:solidFill>
                <a:ea typeface="Source Han Sans KR Bold"/>
              </a:rPr>
              <a:t>피드나 콘텐츠 </a:t>
            </a:r>
            <a:r>
              <a:rPr lang="en-US" sz="2899">
                <a:solidFill>
                  <a:srgbClr val="000000"/>
                </a:solidFill>
                <a:ea typeface="Source Han Sans KR Light"/>
              </a:rPr>
              <a:t>사이에 자연스럽게 노출되는 광고가 가장 시선을 끈다고 응답.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115294" y="9202261"/>
            <a:ext cx="9144006" cy="26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1"/>
              </a:lnSpc>
              <a:spcBef>
                <a:spcPct val="0"/>
              </a:spcBef>
            </a:pPr>
            <a:r>
              <a:rPr lang="en-US" sz="1536">
                <a:solidFill>
                  <a:srgbClr val="000000"/>
                </a:solidFill>
                <a:ea typeface="Source Han Sans KR Light"/>
              </a:rPr>
              <a:t>출처: https://lib.mezzomedia.co.kr/newsletter/202309/01_MezzoMedia_2023_Target_Report_2029.pdf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Group 36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914400" y="2253488"/>
            <a:ext cx="14775840" cy="6139419"/>
          </a:xfrm>
          <a:custGeom>
            <a:avLst/>
            <a:gdLst/>
            <a:ahLst/>
            <a:cxnLst/>
            <a:rect l="l" t="t" r="r" b="b"/>
            <a:pathLst>
              <a:path w="14775840" h="6139419">
                <a:moveTo>
                  <a:pt x="0" y="0"/>
                </a:moveTo>
                <a:lnTo>
                  <a:pt x="14775840" y="0"/>
                </a:lnTo>
                <a:lnTo>
                  <a:pt x="14775840" y="6139419"/>
                </a:lnTo>
                <a:lnTo>
                  <a:pt x="0" y="6139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1390650"/>
            <a:ext cx="9056652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2030 소비자 특성 - 30대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095571" y="3183845"/>
            <a:ext cx="229254" cy="234786"/>
            <a:chOff x="0" y="0"/>
            <a:chExt cx="60380" cy="6183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0380" cy="61837"/>
            </a:xfrm>
            <a:custGeom>
              <a:avLst/>
              <a:gdLst/>
              <a:ahLst/>
              <a:cxnLst/>
              <a:rect l="l" t="t" r="r" b="b"/>
              <a:pathLst>
                <a:path w="60380" h="61837">
                  <a:moveTo>
                    <a:pt x="0" y="0"/>
                  </a:moveTo>
                  <a:lnTo>
                    <a:pt x="60380" y="0"/>
                  </a:lnTo>
                  <a:lnTo>
                    <a:pt x="60380" y="61837"/>
                  </a:lnTo>
                  <a:lnTo>
                    <a:pt x="0" y="61837"/>
                  </a:lnTo>
                  <a:lnTo>
                    <a:pt x="0" y="0"/>
                  </a:lnTo>
                </a:path>
              </a:pathLst>
            </a:custGeom>
            <a:solidFill>
              <a:srgbClr val="2F364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481508" y="3009302"/>
            <a:ext cx="735408" cy="52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ea typeface="Source Han Sans KR Light"/>
              </a:rPr>
              <a:t>남성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095571" y="3748667"/>
            <a:ext cx="229254" cy="234786"/>
            <a:chOff x="0" y="0"/>
            <a:chExt cx="60380" cy="6183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0380" cy="61837"/>
            </a:xfrm>
            <a:custGeom>
              <a:avLst/>
              <a:gdLst/>
              <a:ahLst/>
              <a:cxnLst/>
              <a:rect l="l" t="t" r="r" b="b"/>
              <a:pathLst>
                <a:path w="60380" h="61837">
                  <a:moveTo>
                    <a:pt x="0" y="0"/>
                  </a:moveTo>
                  <a:lnTo>
                    <a:pt x="60380" y="0"/>
                  </a:lnTo>
                  <a:lnTo>
                    <a:pt x="60380" y="61837"/>
                  </a:lnTo>
                  <a:lnTo>
                    <a:pt x="0" y="61837"/>
                  </a:lnTo>
                  <a:lnTo>
                    <a:pt x="0" y="0"/>
                  </a:lnTo>
                </a:path>
              </a:pathLst>
            </a:custGeom>
            <a:solidFill>
              <a:srgbClr val="97A2B3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481508" y="3574124"/>
            <a:ext cx="735408" cy="52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5"/>
              </a:lnSpc>
            </a:pPr>
            <a:r>
              <a:rPr lang="en-US" sz="3146">
                <a:solidFill>
                  <a:srgbClr val="000000"/>
                </a:solidFill>
                <a:ea typeface="Source Han Sans KR Light"/>
              </a:rPr>
              <a:t>여성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443408" y="4859416"/>
            <a:ext cx="1377456" cy="3295822"/>
            <a:chOff x="0" y="0"/>
            <a:chExt cx="362787" cy="86803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62787" cy="868035"/>
            </a:xfrm>
            <a:custGeom>
              <a:avLst/>
              <a:gdLst/>
              <a:ahLst/>
              <a:cxnLst/>
              <a:rect l="l" t="t" r="r" b="b"/>
              <a:pathLst>
                <a:path w="362787" h="868035">
                  <a:moveTo>
                    <a:pt x="0" y="0"/>
                  </a:moveTo>
                  <a:lnTo>
                    <a:pt x="362787" y="0"/>
                  </a:lnTo>
                  <a:lnTo>
                    <a:pt x="362787" y="868035"/>
                  </a:lnTo>
                  <a:lnTo>
                    <a:pt x="0" y="868035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0000"/>
              </a:solidFill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6667157" y="3249078"/>
            <a:ext cx="10592143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Source Han Sans KR Bold"/>
              </a:rPr>
              <a:t>30대의 경우, 콘텐츠처럼 </a:t>
            </a:r>
            <a:r>
              <a:rPr lang="en-US" sz="2899">
                <a:solidFill>
                  <a:srgbClr val="000000"/>
                </a:solidFill>
                <a:ea typeface="Source Han Sans KR"/>
              </a:rPr>
              <a:t>자연스럽게 노출되는</a:t>
            </a:r>
            <a:r>
              <a:rPr lang="en-US" sz="2899">
                <a:solidFill>
                  <a:srgbClr val="000000"/>
                </a:solidFill>
                <a:latin typeface="Source Han Sans KR Bold"/>
              </a:rPr>
              <a:t> 네이티브 광고</a:t>
            </a:r>
            <a:r>
              <a:rPr lang="en-US" sz="2899">
                <a:solidFill>
                  <a:srgbClr val="000000"/>
                </a:solidFill>
                <a:ea typeface="Source Han Sans KR"/>
              </a:rPr>
              <a:t>가 가장</a:t>
            </a:r>
            <a:r>
              <a:rPr lang="en-US" sz="2899">
                <a:solidFill>
                  <a:srgbClr val="000000"/>
                </a:solidFill>
                <a:latin typeface="Source Han Sans KR Bold"/>
              </a:rPr>
              <a:t> </a:t>
            </a:r>
            <a:r>
              <a:rPr lang="en-US" sz="2899">
                <a:solidFill>
                  <a:srgbClr val="000000"/>
                </a:solidFill>
                <a:ea typeface="Source Han Sans KR"/>
              </a:rPr>
              <a:t>주목된다고 응답.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ea typeface="Source Han Sans KR"/>
              </a:rPr>
              <a:t>여성에게는 </a:t>
            </a:r>
            <a:r>
              <a:rPr lang="en-US" sz="2899">
                <a:solidFill>
                  <a:srgbClr val="000000"/>
                </a:solidFill>
                <a:latin typeface="Source Han Sans KR Bold"/>
              </a:rPr>
              <a:t>SNS 피드</a:t>
            </a:r>
            <a:r>
              <a:rPr lang="en-US" sz="2899">
                <a:solidFill>
                  <a:srgbClr val="000000"/>
                </a:solidFill>
                <a:latin typeface="Source Han Sans KR"/>
              </a:rPr>
              <a:t> 광고 주목도가 높음.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115294" y="9202261"/>
            <a:ext cx="9144006" cy="26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1"/>
              </a:lnSpc>
              <a:spcBef>
                <a:spcPct val="0"/>
              </a:spcBef>
            </a:pPr>
            <a:r>
              <a:rPr lang="en-US" sz="1536">
                <a:solidFill>
                  <a:srgbClr val="000000"/>
                </a:solidFill>
                <a:ea typeface="Source Han Sans KR Light"/>
              </a:rPr>
              <a:t>출처: </a:t>
            </a:r>
            <a:r>
              <a:rPr lang="en-US" sz="1536">
                <a:solidFill>
                  <a:srgbClr val="000000"/>
                </a:solidFill>
                <a:latin typeface="Source Han Sans KR Light"/>
                <a:hlinkClick r:id="rId5" tooltip="https://lib.mezzomedia.co.kr/newsletter/202309/01_MezzoMedia_2023_Target_Report_3039.pdf"/>
              </a:rPr>
              <a:t>https://lib.mezzomedia.co.kr/newsletter/202309/01_MezzoMedia_2023_Target_Report_3039.pdf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7605298" y="5899569"/>
            <a:ext cx="1374995" cy="2255669"/>
            <a:chOff x="0" y="0"/>
            <a:chExt cx="362139" cy="594086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62139" cy="594086"/>
            </a:xfrm>
            <a:custGeom>
              <a:avLst/>
              <a:gdLst/>
              <a:ahLst/>
              <a:cxnLst/>
              <a:rect l="l" t="t" r="r" b="b"/>
              <a:pathLst>
                <a:path w="362139" h="594086">
                  <a:moveTo>
                    <a:pt x="0" y="0"/>
                  </a:moveTo>
                  <a:lnTo>
                    <a:pt x="362139" y="0"/>
                  </a:lnTo>
                  <a:lnTo>
                    <a:pt x="362139" y="594086"/>
                  </a:lnTo>
                  <a:lnTo>
                    <a:pt x="0" y="594086"/>
                  </a:lnTo>
                  <a:lnTo>
                    <a:pt x="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F0000"/>
              </a:solidFill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84559" y="542028"/>
            <a:ext cx="2047729" cy="315222"/>
            <a:chOff x="0" y="0"/>
            <a:chExt cx="2730305" cy="42029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365549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6" name="Group 36"/>
          <p:cNvGrpSpPr/>
          <p:nvPr/>
        </p:nvGrpSpPr>
        <p:grpSpPr>
          <a:xfrm>
            <a:off x="10604413" y="392866"/>
            <a:ext cx="3076091" cy="561850"/>
            <a:chOff x="0" y="0"/>
            <a:chExt cx="4101455" cy="749134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05.수행결과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28689" y="2974189"/>
            <a:ext cx="8222795" cy="4106721"/>
            <a:chOff x="0" y="0"/>
            <a:chExt cx="10963726" cy="5475627"/>
          </a:xfrm>
        </p:grpSpPr>
        <p:sp>
          <p:nvSpPr>
            <p:cNvPr id="42" name="Freeform 42"/>
            <p:cNvSpPr/>
            <p:nvPr/>
          </p:nvSpPr>
          <p:spPr>
            <a:xfrm>
              <a:off x="0" y="29326"/>
              <a:ext cx="1343634" cy="5316951"/>
            </a:xfrm>
            <a:custGeom>
              <a:avLst/>
              <a:gdLst/>
              <a:ahLst/>
              <a:cxnLst/>
              <a:rect l="l" t="t" r="r" b="b"/>
              <a:pathLst>
                <a:path w="1343634" h="5316951">
                  <a:moveTo>
                    <a:pt x="0" y="0"/>
                  </a:moveTo>
                  <a:lnTo>
                    <a:pt x="1343634" y="0"/>
                  </a:lnTo>
                  <a:lnTo>
                    <a:pt x="1343634" y="5316951"/>
                  </a:lnTo>
                  <a:lnTo>
                    <a:pt x="0" y="5316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1343634" y="29326"/>
              <a:ext cx="4736425" cy="5314037"/>
            </a:xfrm>
            <a:custGeom>
              <a:avLst/>
              <a:gdLst/>
              <a:ahLst/>
              <a:cxnLst/>
              <a:rect l="l" t="t" r="r" b="b"/>
              <a:pathLst>
                <a:path w="4736425" h="5314037">
                  <a:moveTo>
                    <a:pt x="0" y="0"/>
                  </a:moveTo>
                  <a:lnTo>
                    <a:pt x="4736424" y="0"/>
                  </a:lnTo>
                  <a:lnTo>
                    <a:pt x="4736424" y="5314037"/>
                  </a:lnTo>
                  <a:lnTo>
                    <a:pt x="0" y="5314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6080058" y="0"/>
              <a:ext cx="4883668" cy="5475627"/>
            </a:xfrm>
            <a:custGeom>
              <a:avLst/>
              <a:gdLst/>
              <a:ahLst/>
              <a:cxnLst/>
              <a:rect l="l" t="t" r="r" b="b"/>
              <a:pathLst>
                <a:path w="4883668" h="5475627">
                  <a:moveTo>
                    <a:pt x="0" y="0"/>
                  </a:moveTo>
                  <a:lnTo>
                    <a:pt x="4883668" y="0"/>
                  </a:lnTo>
                  <a:lnTo>
                    <a:pt x="4883668" y="5475627"/>
                  </a:lnTo>
                  <a:lnTo>
                    <a:pt x="0" y="5475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45" name="TextBox 45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28700" y="1390650"/>
            <a:ext cx="5132188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latin typeface="Source Han Sans KR Bold"/>
              </a:rPr>
              <a:t>2030 SNS 탐색 정보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04413" y="542028"/>
            <a:ext cx="2047729" cy="315222"/>
            <a:chOff x="0" y="0"/>
            <a:chExt cx="2730305" cy="42029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50825" y="542028"/>
            <a:ext cx="2047729" cy="315222"/>
            <a:chOff x="0" y="0"/>
            <a:chExt cx="2730305" cy="42029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227619" y="542028"/>
            <a:ext cx="2047729" cy="315222"/>
            <a:chOff x="0" y="0"/>
            <a:chExt cx="2730305" cy="42029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4" name="AutoShape 34"/>
          <p:cNvSpPr/>
          <p:nvPr/>
        </p:nvSpPr>
        <p:spPr>
          <a:xfrm>
            <a:off x="7898554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5" name="AutoShape 35"/>
          <p:cNvSpPr/>
          <p:nvPr/>
        </p:nvSpPr>
        <p:spPr>
          <a:xfrm>
            <a:off x="10275348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6" name="AutoShape 36"/>
          <p:cNvSpPr/>
          <p:nvPr/>
        </p:nvSpPr>
        <p:spPr>
          <a:xfrm>
            <a:off x="12652142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7" name="Group 37"/>
          <p:cNvGrpSpPr/>
          <p:nvPr/>
        </p:nvGrpSpPr>
        <p:grpSpPr>
          <a:xfrm>
            <a:off x="12981206" y="392866"/>
            <a:ext cx="3076091" cy="561850"/>
            <a:chOff x="0" y="0"/>
            <a:chExt cx="4101455" cy="749134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352240" y="115345"/>
              <a:ext cx="3688856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06.보완사항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086973" y="2915424"/>
            <a:ext cx="12845360" cy="5303395"/>
          </a:xfrm>
          <a:custGeom>
            <a:avLst/>
            <a:gdLst/>
            <a:ahLst/>
            <a:cxnLst/>
            <a:rect l="l" t="t" r="r" b="b"/>
            <a:pathLst>
              <a:path w="12845360" h="5303395">
                <a:moveTo>
                  <a:pt x="0" y="0"/>
                </a:moveTo>
                <a:lnTo>
                  <a:pt x="12845359" y="0"/>
                </a:lnTo>
                <a:lnTo>
                  <a:pt x="12845359" y="5303394"/>
                </a:lnTo>
                <a:lnTo>
                  <a:pt x="0" y="5303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95571" y="1773654"/>
            <a:ext cx="269464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6"/>
              </a:lnSpc>
            </a:pPr>
            <a:r>
              <a:rPr lang="en-US" sz="4280">
                <a:solidFill>
                  <a:srgbClr val="201F1F"/>
                </a:solidFill>
                <a:ea typeface="Source Han Sans KR Bold"/>
              </a:rPr>
              <a:t>개발환경</a:t>
            </a:r>
          </a:p>
        </p:txBody>
      </p:sp>
      <p:sp>
        <p:nvSpPr>
          <p:cNvPr id="6" name="Freeform 6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20430" y="99382"/>
              <a:ext cx="2835300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902047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57457" y="4737735"/>
            <a:ext cx="510849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Source Han Sans KR Light"/>
              </a:rPr>
              <a:t>꿀이 설탕을 대체하는 건강한 대체품인가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803123" y="4060625"/>
            <a:ext cx="2899491" cy="2201896"/>
            <a:chOff x="0" y="0"/>
            <a:chExt cx="3865988" cy="293586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9114" r="9114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063108" y="4060625"/>
            <a:ext cx="4366575" cy="4985016"/>
            <a:chOff x="0" y="0"/>
            <a:chExt cx="5822100" cy="664668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l="15647" r="15647"/>
            <a:stretch>
              <a:fillRect/>
            </a:stretch>
          </p:blipFill>
          <p:spPr>
            <a:xfrm>
              <a:off x="0" y="0"/>
              <a:ext cx="5822100" cy="664668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6803123" y="6553133"/>
            <a:ext cx="2899491" cy="2492508"/>
            <a:chOff x="0" y="0"/>
            <a:chExt cx="3865988" cy="332334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 t="1115" b="1115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072719" y="4060625"/>
            <a:ext cx="2899491" cy="2492508"/>
            <a:chOff x="0" y="0"/>
            <a:chExt cx="3865988" cy="3323344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l="11982" r="11982"/>
            <a:stretch>
              <a:fillRect/>
            </a:stretch>
          </p:blipFill>
          <p:spPr>
            <a:xfrm>
              <a:off x="0" y="0"/>
              <a:ext cx="3865988" cy="3323344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0072719" y="6843746"/>
            <a:ext cx="2899491" cy="2201896"/>
            <a:chOff x="0" y="0"/>
            <a:chExt cx="3865988" cy="2935861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/>
            <a:srcRect t="13948" b="13948"/>
            <a:stretch>
              <a:fillRect/>
            </a:stretch>
          </p:blipFill>
          <p:spPr>
            <a:xfrm>
              <a:off x="0" y="0"/>
              <a:ext cx="3865988" cy="2935861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342316" y="4060625"/>
            <a:ext cx="2735445" cy="4985016"/>
            <a:chOff x="0" y="0"/>
            <a:chExt cx="3647260" cy="664668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rcRect l="13354" r="13354"/>
            <a:stretch>
              <a:fillRect/>
            </a:stretch>
          </p:blipFill>
          <p:spPr>
            <a:xfrm>
              <a:off x="0" y="0"/>
              <a:ext cx="3647260" cy="6646688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571" y="1697454"/>
            <a:ext cx="2399707" cy="71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2"/>
              </a:lnSpc>
            </a:pPr>
            <a:r>
              <a:rPr lang="en-US" sz="4280">
                <a:solidFill>
                  <a:srgbClr val="000000"/>
                </a:solidFill>
                <a:ea typeface="Source Han Sans KR Bold"/>
              </a:rPr>
              <a:t>기대 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86152" y="2885875"/>
            <a:ext cx="1471569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ource Han Sans KR"/>
              </a:rPr>
              <a:t>“K-Forest 꿀을 사용해 </a:t>
            </a:r>
            <a:r>
              <a:rPr lang="en-US" sz="2400">
                <a:solidFill>
                  <a:srgbClr val="000000"/>
                </a:solidFill>
                <a:ea typeface="Source Han Sans KR"/>
              </a:rPr>
              <a:t>제주를 대표할 수 있는 지속 가능한 꿀스틱”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95571" y="383725"/>
            <a:ext cx="3076091" cy="561850"/>
            <a:chOff x="0" y="0"/>
            <a:chExt cx="4101455" cy="74913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01455" cy="749134"/>
              <a:chOff x="0" y="0"/>
              <a:chExt cx="6609980" cy="120731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6546479" cy="1143817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1143817">
                    <a:moveTo>
                      <a:pt x="6453770" y="1143817"/>
                    </a:moveTo>
                    <a:lnTo>
                      <a:pt x="92710" y="1143817"/>
                    </a:lnTo>
                    <a:cubicBezTo>
                      <a:pt x="41910" y="1143817"/>
                      <a:pt x="0" y="1101907"/>
                      <a:pt x="0" y="1051107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1049837"/>
                    </a:lnTo>
                    <a:cubicBezTo>
                      <a:pt x="6546479" y="1101907"/>
                      <a:pt x="6504570" y="1143817"/>
                      <a:pt x="6453770" y="1143817"/>
                    </a:cubicBezTo>
                  </a:path>
                </a:pathLst>
              </a:custGeom>
              <a:solidFill>
                <a:srgbClr val="E94C40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6609980" cy="1207317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207317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1082858"/>
                    </a:lnTo>
                    <a:cubicBezTo>
                      <a:pt x="6550290" y="1118417"/>
                      <a:pt x="6521079" y="1147627"/>
                      <a:pt x="6485520" y="1147627"/>
                    </a:cubicBezTo>
                    <a:lnTo>
                      <a:pt x="124460" y="1147627"/>
                    </a:lnTo>
                    <a:cubicBezTo>
                      <a:pt x="88900" y="1147627"/>
                      <a:pt x="59690" y="1118417"/>
                      <a:pt x="59690" y="1082858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2858"/>
                    </a:lnTo>
                    <a:cubicBezTo>
                      <a:pt x="0" y="1151437"/>
                      <a:pt x="55880" y="1207317"/>
                      <a:pt x="124460" y="1207317"/>
                    </a:cubicBezTo>
                    <a:lnTo>
                      <a:pt x="6485520" y="1207317"/>
                    </a:lnTo>
                    <a:cubicBezTo>
                      <a:pt x="6554100" y="1207317"/>
                      <a:pt x="6609980" y="1151437"/>
                      <a:pt x="6609980" y="1082858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620430" y="99382"/>
              <a:ext cx="2835300" cy="50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90"/>
                </a:lnSpc>
              </a:pPr>
              <a:r>
                <a:rPr lang="en-US" sz="2279" spc="227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500727" y="542028"/>
            <a:ext cx="2047729" cy="315222"/>
            <a:chOff x="0" y="0"/>
            <a:chExt cx="2730305" cy="42029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655635" y="542028"/>
            <a:ext cx="2047729" cy="315222"/>
            <a:chOff x="0" y="0"/>
            <a:chExt cx="2730305" cy="42029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032428" y="542028"/>
            <a:ext cx="2047729" cy="315222"/>
            <a:chOff x="0" y="0"/>
            <a:chExt cx="2730305" cy="420296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902047" y="542028"/>
            <a:ext cx="2047729" cy="315222"/>
            <a:chOff x="0" y="0"/>
            <a:chExt cx="2730305" cy="420296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278841" y="542028"/>
            <a:ext cx="2047729" cy="315222"/>
            <a:chOff x="0" y="0"/>
            <a:chExt cx="2730305" cy="420296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50" name="TextBox 50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>
            <a:off x="6548456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>
            <a:off x="4171662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3" name="AutoShape 53"/>
          <p:cNvSpPr/>
          <p:nvPr/>
        </p:nvSpPr>
        <p:spPr>
          <a:xfrm>
            <a:off x="8949776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4" name="AutoShape 54"/>
          <p:cNvSpPr/>
          <p:nvPr/>
        </p:nvSpPr>
        <p:spPr>
          <a:xfrm>
            <a:off x="11326570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5" name="AutoShape 55"/>
          <p:cNvSpPr/>
          <p:nvPr/>
        </p:nvSpPr>
        <p:spPr>
          <a:xfrm>
            <a:off x="13703364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93570" y="4592542"/>
            <a:ext cx="1013091" cy="101308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4285" b="-14285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993543" y="5851873"/>
            <a:ext cx="1630087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3570" y="6286114"/>
            <a:ext cx="1013091" cy="1013087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>
            <a:off x="993543" y="7467190"/>
            <a:ext cx="1630087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93570" y="7790007"/>
            <a:ext cx="1013091" cy="101308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61111" b="-61111"/>
              </a:stretch>
            </a:blipFill>
          </p:spPr>
        </p:sp>
      </p:grpSp>
      <p:sp>
        <p:nvSpPr>
          <p:cNvPr id="12" name="AutoShape 12"/>
          <p:cNvSpPr/>
          <p:nvPr/>
        </p:nvSpPr>
        <p:spPr>
          <a:xfrm>
            <a:off x="993543" y="9082507"/>
            <a:ext cx="1630091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993543" y="4236556"/>
            <a:ext cx="1630087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567826" y="542028"/>
            <a:ext cx="2047729" cy="315222"/>
            <a:chOff x="0" y="0"/>
            <a:chExt cx="2730305" cy="42029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944620" y="542028"/>
            <a:ext cx="2047729" cy="315222"/>
            <a:chOff x="0" y="0"/>
            <a:chExt cx="2730305" cy="42029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814239" y="542028"/>
            <a:ext cx="2047729" cy="315222"/>
            <a:chOff x="0" y="0"/>
            <a:chExt cx="2730305" cy="42029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03. 수행 절차 및 방법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191032" y="542028"/>
            <a:ext cx="2047729" cy="315222"/>
            <a:chOff x="0" y="0"/>
            <a:chExt cx="2730305" cy="420296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0" name="AutoShape 40"/>
          <p:cNvSpPr/>
          <p:nvPr/>
        </p:nvSpPr>
        <p:spPr>
          <a:xfrm>
            <a:off x="8861968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>
            <a:off x="11238761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>
            <a:off x="13615555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Freeform 43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41"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3440724" y="392866"/>
            <a:ext cx="3076091" cy="561850"/>
            <a:chOff x="0" y="0"/>
            <a:chExt cx="6609980" cy="1207317"/>
          </a:xfrm>
        </p:grpSpPr>
        <p:sp>
          <p:nvSpPr>
            <p:cNvPr id="46" name="Freeform 46"/>
            <p:cNvSpPr/>
            <p:nvPr/>
          </p:nvSpPr>
          <p:spPr>
            <a:xfrm>
              <a:off x="31750" y="31750"/>
              <a:ext cx="6546479" cy="1143817"/>
            </a:xfrm>
            <a:custGeom>
              <a:avLst/>
              <a:gdLst/>
              <a:ahLst/>
              <a:cxnLst/>
              <a:rect l="l" t="t" r="r" b="b"/>
              <a:pathLst>
                <a:path w="6546479" h="1143817">
                  <a:moveTo>
                    <a:pt x="6453770" y="1143817"/>
                  </a:moveTo>
                  <a:lnTo>
                    <a:pt x="92710" y="1143817"/>
                  </a:lnTo>
                  <a:cubicBezTo>
                    <a:pt x="41910" y="1143817"/>
                    <a:pt x="0" y="1101907"/>
                    <a:pt x="0" y="105110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1049837"/>
                  </a:lnTo>
                  <a:cubicBezTo>
                    <a:pt x="6546479" y="1101907"/>
                    <a:pt x="6504570" y="1143817"/>
                    <a:pt x="6453770" y="1143817"/>
                  </a:cubicBezTo>
                </a:path>
              </a:pathLst>
            </a:custGeom>
            <a:solidFill>
              <a:srgbClr val="E94C4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6609980" cy="1207317"/>
            </a:xfrm>
            <a:custGeom>
              <a:avLst/>
              <a:gdLst/>
              <a:ahLst/>
              <a:cxnLst/>
              <a:rect l="l" t="t" r="r" b="b"/>
              <a:pathLst>
                <a:path w="6609980" h="1207317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1082858"/>
                  </a:lnTo>
                  <a:cubicBezTo>
                    <a:pt x="6550290" y="1118417"/>
                    <a:pt x="6521079" y="1147627"/>
                    <a:pt x="6485520" y="1147627"/>
                  </a:cubicBezTo>
                  <a:lnTo>
                    <a:pt x="124460" y="1147627"/>
                  </a:lnTo>
                  <a:cubicBezTo>
                    <a:pt x="88900" y="1147627"/>
                    <a:pt x="59690" y="1118417"/>
                    <a:pt x="59690" y="10828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82858"/>
                  </a:lnTo>
                  <a:cubicBezTo>
                    <a:pt x="0" y="1151437"/>
                    <a:pt x="55880" y="1207317"/>
                    <a:pt x="124460" y="1207317"/>
                  </a:cubicBezTo>
                  <a:lnTo>
                    <a:pt x="6485520" y="1207317"/>
                  </a:lnTo>
                  <a:cubicBezTo>
                    <a:pt x="6554100" y="1207317"/>
                    <a:pt x="6609980" y="1151437"/>
                    <a:pt x="6609980" y="1082858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8" name="AutoShape 48"/>
          <p:cNvSpPr/>
          <p:nvPr/>
        </p:nvSpPr>
        <p:spPr>
          <a:xfrm>
            <a:off x="6485174" y="71189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9" name="TextBox 49"/>
          <p:cNvSpPr txBox="1"/>
          <p:nvPr/>
        </p:nvSpPr>
        <p:spPr>
          <a:xfrm>
            <a:off x="1049798" y="1995181"/>
            <a:ext cx="3831714" cy="119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8"/>
              </a:lnSpc>
            </a:pPr>
            <a:r>
              <a:rPr lang="en-US" sz="4280">
                <a:solidFill>
                  <a:srgbClr val="000000"/>
                </a:solidFill>
                <a:ea typeface="Source Han Sans KR Heavy"/>
              </a:rPr>
              <a:t>프로젝트</a:t>
            </a:r>
          </a:p>
          <a:p>
            <a:pPr marL="0" lvl="0" indent="0" algn="l">
              <a:lnSpc>
                <a:spcPts val="4708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ea typeface="Source Han Sans KR Heavy"/>
              </a:rPr>
              <a:t>팀 구성 및 역할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334247" y="4890358"/>
            <a:ext cx="95325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Source Han Sans KR Bold"/>
              </a:rPr>
              <a:t>홍성욱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305074" y="6528049"/>
            <a:ext cx="95325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Source Han Sans KR Bold"/>
              </a:rPr>
              <a:t>권영재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334247" y="8277500"/>
            <a:ext cx="953252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Source Han Sans KR Bold"/>
              </a:rPr>
              <a:t>신익환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305074" y="3243098"/>
            <a:ext cx="1964850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ea typeface="Source Han Sans KR Bold"/>
              </a:rPr>
              <a:t>훈련생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342716" y="3243098"/>
            <a:ext cx="1964850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ea typeface="Source Han Sans KR Bold"/>
              </a:rPr>
              <a:t>담당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532308" y="4823365"/>
            <a:ext cx="196485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Source Han Sans KR"/>
              </a:rPr>
              <a:t>데이터 수집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063087" y="3243098"/>
            <a:ext cx="1964850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ea typeface="Source Han Sans KR Bold"/>
              </a:rPr>
              <a:t>역할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102248" y="4857517"/>
            <a:ext cx="616847" cy="372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Source Han Sans KR"/>
              </a:rPr>
              <a:t>팀장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102248" y="6508363"/>
            <a:ext cx="616847" cy="372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Source Han Sans KR"/>
              </a:rPr>
              <a:t>팀원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101480" y="8285909"/>
            <a:ext cx="616847" cy="372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Source Han Sans KR"/>
              </a:rPr>
              <a:t>팀원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532308" y="8258450"/>
            <a:ext cx="196485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Source Han Sans KR"/>
              </a:rPr>
              <a:t>데이터 수집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532308" y="6579968"/>
            <a:ext cx="196485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Source Han Sans KR"/>
              </a:rPr>
              <a:t>데이터 수집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178410" y="4823365"/>
            <a:ext cx="196485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Source Han Sans KR"/>
              </a:rPr>
              <a:t>연관분석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178410" y="6524874"/>
            <a:ext cx="196485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Source Han Sans KR"/>
              </a:rPr>
              <a:t>감성분석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5759542" y="4823365"/>
            <a:ext cx="153488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Source Han Sans KR"/>
              </a:rPr>
              <a:t>시각화 &amp; ppt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5759542" y="6508363"/>
            <a:ext cx="767443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Source Han Sans KR"/>
              </a:rPr>
              <a:t>시각화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178410" y="8219234"/>
            <a:ext cx="196485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Source Han Sans KR"/>
              </a:rPr>
              <a:t>빈도분석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5759542" y="8135097"/>
            <a:ext cx="1534886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ea typeface="Source Han Sans KR"/>
              </a:rPr>
              <a:t>데이터 전처리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704904" y="467468"/>
            <a:ext cx="2524872" cy="38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279" spc="227">
                <a:solidFill>
                  <a:srgbClr val="000000"/>
                </a:solidFill>
                <a:latin typeface="Bebas Neue Bold"/>
              </a:rPr>
              <a:t>02. 팀 구성 및 역할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94" y="1009650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9804" y="9610441"/>
            <a:ext cx="16230600" cy="9525"/>
          </a:xfrm>
          <a:prstGeom prst="line">
            <a:avLst/>
          </a:prstGeom>
          <a:ln w="19050" cap="flat">
            <a:solidFill>
              <a:srgbClr val="0F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0735936" y="3640586"/>
            <a:ext cx="1007335" cy="12313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5" name="AutoShape 5"/>
          <p:cNvSpPr/>
          <p:nvPr/>
        </p:nvSpPr>
        <p:spPr>
          <a:xfrm rot="-5400000">
            <a:off x="8713933" y="3645302"/>
            <a:ext cx="1007335" cy="3119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6" name="AutoShape 6"/>
          <p:cNvSpPr/>
          <p:nvPr/>
        </p:nvSpPr>
        <p:spPr>
          <a:xfrm rot="-5400000">
            <a:off x="6685523" y="3645396"/>
            <a:ext cx="1007335" cy="31003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852078" y="3461227"/>
            <a:ext cx="3714511" cy="35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37"/>
              </a:lnSpc>
              <a:spcBef>
                <a:spcPct val="0"/>
              </a:spcBef>
            </a:pPr>
            <a:r>
              <a:rPr lang="en-US" sz="2199" u="none" spc="85">
                <a:solidFill>
                  <a:srgbClr val="191919"/>
                </a:solidFill>
                <a:latin typeface="Aileron Bold"/>
              </a:rPr>
              <a:t>Tasks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08573" y="3461227"/>
            <a:ext cx="1916924" cy="35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7"/>
              </a:lnSpc>
              <a:spcBef>
                <a:spcPct val="0"/>
              </a:spcBef>
            </a:pPr>
            <a:r>
              <a:rPr lang="en-US" sz="2199" spc="85">
                <a:solidFill>
                  <a:srgbClr val="191919"/>
                </a:solidFill>
                <a:latin typeface="Aileron Bold"/>
              </a:rPr>
              <a:t>07.31~08.04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71367" y="3461227"/>
            <a:ext cx="1875272" cy="35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Aileron Bold"/>
              </a:rPr>
              <a:t>08.07~08.11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68724" y="3461227"/>
            <a:ext cx="1903580" cy="35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Aileron Bold"/>
              </a:rPr>
              <a:t>08.14~08.18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12435" y="3475382"/>
            <a:ext cx="1957980" cy="35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Aileron Bold"/>
              </a:rPr>
              <a:t>08.21~08.25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844398" y="5746904"/>
            <a:ext cx="5421748" cy="32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ea typeface="Aileron"/>
              </a:rPr>
              <a:t>데이터 수집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844398" y="6612335"/>
            <a:ext cx="5421748" cy="32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ea typeface="Aileron"/>
              </a:rPr>
              <a:t>데이터 전처리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844398" y="7475057"/>
            <a:ext cx="5421748" cy="32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ea typeface="Aileron"/>
              </a:rPr>
              <a:t>데이터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844398" y="8321808"/>
            <a:ext cx="5421748" cy="32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ea typeface="Aileron"/>
              </a:rPr>
              <a:t>시각화</a:t>
            </a:r>
          </a:p>
        </p:txBody>
      </p:sp>
      <p:sp>
        <p:nvSpPr>
          <p:cNvPr id="16" name="AutoShape 16"/>
          <p:cNvSpPr/>
          <p:nvPr/>
        </p:nvSpPr>
        <p:spPr>
          <a:xfrm rot="-5400000">
            <a:off x="4624707" y="3645158"/>
            <a:ext cx="1007335" cy="31481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17" name="AutoShape 17"/>
          <p:cNvSpPr/>
          <p:nvPr/>
        </p:nvSpPr>
        <p:spPr>
          <a:xfrm>
            <a:off x="5277128" y="4669390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8" name="AutoShape 18"/>
          <p:cNvSpPr/>
          <p:nvPr/>
        </p:nvSpPr>
        <p:spPr>
          <a:xfrm>
            <a:off x="5651300" y="4669390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9" name="AutoShape 19"/>
          <p:cNvSpPr/>
          <p:nvPr/>
        </p:nvSpPr>
        <p:spPr>
          <a:xfrm>
            <a:off x="6025473" y="4669390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20" name="AutoShape 20"/>
          <p:cNvSpPr/>
          <p:nvPr/>
        </p:nvSpPr>
        <p:spPr>
          <a:xfrm>
            <a:off x="7337668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" name="AutoShape 21"/>
          <p:cNvSpPr/>
          <p:nvPr/>
        </p:nvSpPr>
        <p:spPr>
          <a:xfrm>
            <a:off x="7711840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2" name="AutoShape 22"/>
          <p:cNvSpPr/>
          <p:nvPr/>
        </p:nvSpPr>
        <p:spPr>
          <a:xfrm>
            <a:off x="8086012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3" name="AutoShape 23"/>
          <p:cNvSpPr/>
          <p:nvPr/>
        </p:nvSpPr>
        <p:spPr>
          <a:xfrm>
            <a:off x="8460185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4" name="AutoShape 24"/>
          <p:cNvSpPr/>
          <p:nvPr/>
        </p:nvSpPr>
        <p:spPr>
          <a:xfrm>
            <a:off x="8834357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5" name="AutoShape 25"/>
          <p:cNvSpPr/>
          <p:nvPr/>
        </p:nvSpPr>
        <p:spPr>
          <a:xfrm>
            <a:off x="9337270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6" name="AutoShape 26"/>
          <p:cNvSpPr/>
          <p:nvPr/>
        </p:nvSpPr>
        <p:spPr>
          <a:xfrm>
            <a:off x="9711443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7" name="AutoShape 27"/>
          <p:cNvSpPr/>
          <p:nvPr/>
        </p:nvSpPr>
        <p:spPr>
          <a:xfrm>
            <a:off x="10085615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8" name="AutoShape 28"/>
          <p:cNvSpPr/>
          <p:nvPr/>
        </p:nvSpPr>
        <p:spPr>
          <a:xfrm>
            <a:off x="10459787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9" name="AutoShape 29"/>
          <p:cNvSpPr/>
          <p:nvPr/>
        </p:nvSpPr>
        <p:spPr>
          <a:xfrm>
            <a:off x="10833960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0" name="AutoShape 30"/>
          <p:cNvSpPr/>
          <p:nvPr/>
        </p:nvSpPr>
        <p:spPr>
          <a:xfrm>
            <a:off x="11394581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1" name="AutoShape 31"/>
          <p:cNvSpPr/>
          <p:nvPr/>
        </p:nvSpPr>
        <p:spPr>
          <a:xfrm>
            <a:off x="11768753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2" name="AutoShape 32"/>
          <p:cNvSpPr/>
          <p:nvPr/>
        </p:nvSpPr>
        <p:spPr>
          <a:xfrm>
            <a:off x="12142926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3" name="AutoShape 33"/>
          <p:cNvSpPr/>
          <p:nvPr/>
        </p:nvSpPr>
        <p:spPr>
          <a:xfrm>
            <a:off x="12517098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4" name="AutoShape 34"/>
          <p:cNvSpPr/>
          <p:nvPr/>
        </p:nvSpPr>
        <p:spPr>
          <a:xfrm>
            <a:off x="12891270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5" name="AutoShape 35"/>
          <p:cNvSpPr/>
          <p:nvPr/>
        </p:nvSpPr>
        <p:spPr>
          <a:xfrm>
            <a:off x="5283791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6" name="AutoShape 36"/>
          <p:cNvSpPr/>
          <p:nvPr/>
        </p:nvSpPr>
        <p:spPr>
          <a:xfrm>
            <a:off x="5657963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37" name="AutoShape 37"/>
          <p:cNvSpPr/>
          <p:nvPr/>
        </p:nvSpPr>
        <p:spPr>
          <a:xfrm>
            <a:off x="7344330" y="5564054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38" name="AutoShape 38"/>
          <p:cNvSpPr/>
          <p:nvPr/>
        </p:nvSpPr>
        <p:spPr>
          <a:xfrm>
            <a:off x="7718503" y="5564054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39" name="AutoShape 39"/>
          <p:cNvSpPr/>
          <p:nvPr/>
        </p:nvSpPr>
        <p:spPr>
          <a:xfrm>
            <a:off x="8092675" y="5564054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40" name="AutoShape 40"/>
          <p:cNvSpPr/>
          <p:nvPr/>
        </p:nvSpPr>
        <p:spPr>
          <a:xfrm>
            <a:off x="9343933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1" name="AutoShape 41"/>
          <p:cNvSpPr/>
          <p:nvPr/>
        </p:nvSpPr>
        <p:spPr>
          <a:xfrm>
            <a:off x="9718105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2" name="AutoShape 42"/>
          <p:cNvSpPr/>
          <p:nvPr/>
        </p:nvSpPr>
        <p:spPr>
          <a:xfrm>
            <a:off x="10092278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3" name="AutoShape 43"/>
          <p:cNvSpPr/>
          <p:nvPr/>
        </p:nvSpPr>
        <p:spPr>
          <a:xfrm>
            <a:off x="10466450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4" name="AutoShape 44"/>
          <p:cNvSpPr/>
          <p:nvPr/>
        </p:nvSpPr>
        <p:spPr>
          <a:xfrm>
            <a:off x="10840622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5" name="AutoShape 45"/>
          <p:cNvSpPr/>
          <p:nvPr/>
        </p:nvSpPr>
        <p:spPr>
          <a:xfrm>
            <a:off x="11401244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6" name="AutoShape 46"/>
          <p:cNvSpPr/>
          <p:nvPr/>
        </p:nvSpPr>
        <p:spPr>
          <a:xfrm>
            <a:off x="11775416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7" name="AutoShape 47"/>
          <p:cNvSpPr/>
          <p:nvPr/>
        </p:nvSpPr>
        <p:spPr>
          <a:xfrm>
            <a:off x="12149588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8" name="AutoShape 48"/>
          <p:cNvSpPr/>
          <p:nvPr/>
        </p:nvSpPr>
        <p:spPr>
          <a:xfrm>
            <a:off x="12523761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49" name="AutoShape 49"/>
          <p:cNvSpPr/>
          <p:nvPr/>
        </p:nvSpPr>
        <p:spPr>
          <a:xfrm>
            <a:off x="12897933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0" name="AutoShape 50"/>
          <p:cNvSpPr/>
          <p:nvPr/>
        </p:nvSpPr>
        <p:spPr>
          <a:xfrm>
            <a:off x="5283791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1" name="AutoShape 51"/>
          <p:cNvSpPr/>
          <p:nvPr/>
        </p:nvSpPr>
        <p:spPr>
          <a:xfrm>
            <a:off x="5657963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2" name="AutoShape 52"/>
          <p:cNvSpPr/>
          <p:nvPr/>
        </p:nvSpPr>
        <p:spPr>
          <a:xfrm>
            <a:off x="6032135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3" name="AutoShape 53"/>
          <p:cNvSpPr/>
          <p:nvPr/>
        </p:nvSpPr>
        <p:spPr>
          <a:xfrm>
            <a:off x="6406308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4" name="AutoShape 54"/>
          <p:cNvSpPr/>
          <p:nvPr/>
        </p:nvSpPr>
        <p:spPr>
          <a:xfrm>
            <a:off x="6780480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5" name="AutoShape 55"/>
          <p:cNvSpPr/>
          <p:nvPr/>
        </p:nvSpPr>
        <p:spPr>
          <a:xfrm>
            <a:off x="7344330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56" name="AutoShape 56"/>
          <p:cNvSpPr/>
          <p:nvPr/>
        </p:nvSpPr>
        <p:spPr>
          <a:xfrm>
            <a:off x="8092675" y="6426777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57" name="AutoShape 57"/>
          <p:cNvSpPr/>
          <p:nvPr/>
        </p:nvSpPr>
        <p:spPr>
          <a:xfrm>
            <a:off x="8466847" y="6426777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58" name="AutoShape 58"/>
          <p:cNvSpPr/>
          <p:nvPr/>
        </p:nvSpPr>
        <p:spPr>
          <a:xfrm>
            <a:off x="8841020" y="6426777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59" name="AutoShape 59"/>
          <p:cNvSpPr/>
          <p:nvPr/>
        </p:nvSpPr>
        <p:spPr>
          <a:xfrm>
            <a:off x="9718105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0" name="AutoShape 60"/>
          <p:cNvSpPr/>
          <p:nvPr/>
        </p:nvSpPr>
        <p:spPr>
          <a:xfrm>
            <a:off x="10092278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1" name="AutoShape 61"/>
          <p:cNvSpPr/>
          <p:nvPr/>
        </p:nvSpPr>
        <p:spPr>
          <a:xfrm>
            <a:off x="10466450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2" name="AutoShape 62"/>
          <p:cNvSpPr/>
          <p:nvPr/>
        </p:nvSpPr>
        <p:spPr>
          <a:xfrm>
            <a:off x="10840622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3" name="AutoShape 63"/>
          <p:cNvSpPr/>
          <p:nvPr/>
        </p:nvSpPr>
        <p:spPr>
          <a:xfrm>
            <a:off x="11401244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4" name="AutoShape 64"/>
          <p:cNvSpPr/>
          <p:nvPr/>
        </p:nvSpPr>
        <p:spPr>
          <a:xfrm>
            <a:off x="11775416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5" name="AutoShape 65"/>
          <p:cNvSpPr/>
          <p:nvPr/>
        </p:nvSpPr>
        <p:spPr>
          <a:xfrm>
            <a:off x="12149588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6" name="AutoShape 66"/>
          <p:cNvSpPr/>
          <p:nvPr/>
        </p:nvSpPr>
        <p:spPr>
          <a:xfrm>
            <a:off x="12523761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7" name="AutoShape 67"/>
          <p:cNvSpPr/>
          <p:nvPr/>
        </p:nvSpPr>
        <p:spPr>
          <a:xfrm>
            <a:off x="12897933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8" name="AutoShape 68"/>
          <p:cNvSpPr/>
          <p:nvPr/>
        </p:nvSpPr>
        <p:spPr>
          <a:xfrm>
            <a:off x="5283791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69" name="AutoShape 69"/>
          <p:cNvSpPr/>
          <p:nvPr/>
        </p:nvSpPr>
        <p:spPr>
          <a:xfrm>
            <a:off x="5657963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0" name="AutoShape 70"/>
          <p:cNvSpPr/>
          <p:nvPr/>
        </p:nvSpPr>
        <p:spPr>
          <a:xfrm>
            <a:off x="6032135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1" name="AutoShape 71"/>
          <p:cNvSpPr/>
          <p:nvPr/>
        </p:nvSpPr>
        <p:spPr>
          <a:xfrm>
            <a:off x="6406308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2" name="AutoShape 72"/>
          <p:cNvSpPr/>
          <p:nvPr/>
        </p:nvSpPr>
        <p:spPr>
          <a:xfrm>
            <a:off x="6780480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3" name="AutoShape 73"/>
          <p:cNvSpPr/>
          <p:nvPr/>
        </p:nvSpPr>
        <p:spPr>
          <a:xfrm>
            <a:off x="7344330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4" name="AutoShape 74"/>
          <p:cNvSpPr/>
          <p:nvPr/>
        </p:nvSpPr>
        <p:spPr>
          <a:xfrm>
            <a:off x="7718503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5" name="AutoShape 75"/>
          <p:cNvSpPr/>
          <p:nvPr/>
        </p:nvSpPr>
        <p:spPr>
          <a:xfrm>
            <a:off x="8092675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76" name="AutoShape 76"/>
          <p:cNvSpPr/>
          <p:nvPr/>
        </p:nvSpPr>
        <p:spPr>
          <a:xfrm>
            <a:off x="9343933" y="7289499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77" name="AutoShape 77"/>
          <p:cNvSpPr/>
          <p:nvPr/>
        </p:nvSpPr>
        <p:spPr>
          <a:xfrm>
            <a:off x="9718105" y="7289499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78" name="AutoShape 78"/>
          <p:cNvSpPr/>
          <p:nvPr/>
        </p:nvSpPr>
        <p:spPr>
          <a:xfrm>
            <a:off x="10092278" y="7289499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79" name="AutoShape 79"/>
          <p:cNvSpPr/>
          <p:nvPr/>
        </p:nvSpPr>
        <p:spPr>
          <a:xfrm>
            <a:off x="11401244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0" name="AutoShape 80"/>
          <p:cNvSpPr/>
          <p:nvPr/>
        </p:nvSpPr>
        <p:spPr>
          <a:xfrm>
            <a:off x="11775416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1" name="AutoShape 81"/>
          <p:cNvSpPr/>
          <p:nvPr/>
        </p:nvSpPr>
        <p:spPr>
          <a:xfrm>
            <a:off x="12149588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2" name="AutoShape 82"/>
          <p:cNvSpPr/>
          <p:nvPr/>
        </p:nvSpPr>
        <p:spPr>
          <a:xfrm>
            <a:off x="12523761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3" name="AutoShape 83"/>
          <p:cNvSpPr/>
          <p:nvPr/>
        </p:nvSpPr>
        <p:spPr>
          <a:xfrm>
            <a:off x="12897933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4" name="AutoShape 84"/>
          <p:cNvSpPr/>
          <p:nvPr/>
        </p:nvSpPr>
        <p:spPr>
          <a:xfrm>
            <a:off x="5283791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5" name="AutoShape 85"/>
          <p:cNvSpPr/>
          <p:nvPr/>
        </p:nvSpPr>
        <p:spPr>
          <a:xfrm>
            <a:off x="5657963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6" name="AutoShape 86"/>
          <p:cNvSpPr/>
          <p:nvPr/>
        </p:nvSpPr>
        <p:spPr>
          <a:xfrm>
            <a:off x="6032135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7" name="AutoShape 87"/>
          <p:cNvSpPr/>
          <p:nvPr/>
        </p:nvSpPr>
        <p:spPr>
          <a:xfrm>
            <a:off x="6406308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8" name="AutoShape 88"/>
          <p:cNvSpPr/>
          <p:nvPr/>
        </p:nvSpPr>
        <p:spPr>
          <a:xfrm>
            <a:off x="6780480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89" name="AutoShape 89"/>
          <p:cNvSpPr/>
          <p:nvPr/>
        </p:nvSpPr>
        <p:spPr>
          <a:xfrm>
            <a:off x="7344330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90" name="AutoShape 90"/>
          <p:cNvSpPr/>
          <p:nvPr/>
        </p:nvSpPr>
        <p:spPr>
          <a:xfrm>
            <a:off x="7718503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91" name="AutoShape 91"/>
          <p:cNvSpPr/>
          <p:nvPr/>
        </p:nvSpPr>
        <p:spPr>
          <a:xfrm>
            <a:off x="8092675" y="8136250"/>
            <a:ext cx="291319" cy="757447"/>
          </a:xfrm>
          <a:prstGeom prst="rect">
            <a:avLst/>
          </a:prstGeom>
          <a:solidFill>
            <a:srgbClr val="F6F6F6"/>
          </a:solidFill>
        </p:spPr>
      </p:sp>
      <p:sp>
        <p:nvSpPr>
          <p:cNvPr id="92" name="AutoShape 92"/>
          <p:cNvSpPr/>
          <p:nvPr/>
        </p:nvSpPr>
        <p:spPr>
          <a:xfrm>
            <a:off x="8466847" y="8136250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3" name="AutoShape 93"/>
          <p:cNvSpPr/>
          <p:nvPr/>
        </p:nvSpPr>
        <p:spPr>
          <a:xfrm>
            <a:off x="8841020" y="8136250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4" name="AutoShape 94"/>
          <p:cNvSpPr/>
          <p:nvPr/>
        </p:nvSpPr>
        <p:spPr>
          <a:xfrm>
            <a:off x="9343933" y="8136250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5" name="AutoShape 95"/>
          <p:cNvSpPr/>
          <p:nvPr/>
        </p:nvSpPr>
        <p:spPr>
          <a:xfrm>
            <a:off x="9718105" y="8136250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6" name="AutoShape 96"/>
          <p:cNvSpPr/>
          <p:nvPr/>
        </p:nvSpPr>
        <p:spPr>
          <a:xfrm>
            <a:off x="10092278" y="8136250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7" name="AutoShape 97"/>
          <p:cNvSpPr/>
          <p:nvPr/>
        </p:nvSpPr>
        <p:spPr>
          <a:xfrm>
            <a:off x="10466450" y="8136250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8" name="AutoShape 98"/>
          <p:cNvSpPr/>
          <p:nvPr/>
        </p:nvSpPr>
        <p:spPr>
          <a:xfrm>
            <a:off x="10840622" y="8136250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99" name="AutoShape 99"/>
          <p:cNvSpPr/>
          <p:nvPr/>
        </p:nvSpPr>
        <p:spPr>
          <a:xfrm>
            <a:off x="11401244" y="8136250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00" name="AutoShape 100"/>
          <p:cNvSpPr/>
          <p:nvPr/>
        </p:nvSpPr>
        <p:spPr>
          <a:xfrm>
            <a:off x="11775416" y="8136250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01" name="AutoShape 101"/>
          <p:cNvSpPr/>
          <p:nvPr/>
        </p:nvSpPr>
        <p:spPr>
          <a:xfrm>
            <a:off x="12149588" y="8136250"/>
            <a:ext cx="291319" cy="757447"/>
          </a:xfrm>
          <a:prstGeom prst="rect">
            <a:avLst/>
          </a:prstGeom>
          <a:solidFill>
            <a:srgbClr val="13538A"/>
          </a:solidFill>
        </p:spPr>
      </p:sp>
      <p:sp>
        <p:nvSpPr>
          <p:cNvPr id="102" name="AutoShape 102"/>
          <p:cNvSpPr/>
          <p:nvPr/>
        </p:nvSpPr>
        <p:spPr>
          <a:xfrm>
            <a:off x="12523761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3" name="AutoShape 103"/>
          <p:cNvSpPr/>
          <p:nvPr/>
        </p:nvSpPr>
        <p:spPr>
          <a:xfrm>
            <a:off x="12897933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4" name="TextBox 104"/>
          <p:cNvSpPr txBox="1"/>
          <p:nvPr/>
        </p:nvSpPr>
        <p:spPr>
          <a:xfrm>
            <a:off x="1049798" y="1992456"/>
            <a:ext cx="4082397" cy="119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8"/>
              </a:lnSpc>
            </a:pPr>
            <a:r>
              <a:rPr lang="en-US" sz="4280">
                <a:solidFill>
                  <a:srgbClr val="000000"/>
                </a:solidFill>
                <a:ea typeface="Source Han Sans KR Heavy"/>
              </a:rPr>
              <a:t>프로젝트</a:t>
            </a:r>
          </a:p>
          <a:p>
            <a:pPr marL="0" lvl="0" indent="0" algn="l">
              <a:lnSpc>
                <a:spcPts val="4708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ea typeface="Source Han Sans KR Heavy"/>
              </a:rPr>
              <a:t>수행 절차 및 방법</a:t>
            </a:r>
          </a:p>
        </p:txBody>
      </p:sp>
      <p:sp>
        <p:nvSpPr>
          <p:cNvPr id="105" name="AutoShape 105"/>
          <p:cNvSpPr/>
          <p:nvPr/>
        </p:nvSpPr>
        <p:spPr>
          <a:xfrm rot="-5400000">
            <a:off x="12818539" y="3652922"/>
            <a:ext cx="1007335" cy="1595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106" name="AutoShape 106"/>
          <p:cNvSpPr/>
          <p:nvPr/>
        </p:nvSpPr>
        <p:spPr>
          <a:xfrm>
            <a:off x="13459112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7" name="AutoShape 107"/>
          <p:cNvSpPr/>
          <p:nvPr/>
        </p:nvSpPr>
        <p:spPr>
          <a:xfrm>
            <a:off x="13833284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8" name="AutoShape 108"/>
          <p:cNvSpPr/>
          <p:nvPr/>
        </p:nvSpPr>
        <p:spPr>
          <a:xfrm>
            <a:off x="14207456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09" name="AutoShape 109"/>
          <p:cNvSpPr/>
          <p:nvPr/>
        </p:nvSpPr>
        <p:spPr>
          <a:xfrm>
            <a:off x="14581629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0" name="AutoShape 110"/>
          <p:cNvSpPr/>
          <p:nvPr/>
        </p:nvSpPr>
        <p:spPr>
          <a:xfrm>
            <a:off x="14955801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1" name="AutoShape 111"/>
          <p:cNvSpPr/>
          <p:nvPr/>
        </p:nvSpPr>
        <p:spPr>
          <a:xfrm>
            <a:off x="13465774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2" name="AutoShape 112"/>
          <p:cNvSpPr/>
          <p:nvPr/>
        </p:nvSpPr>
        <p:spPr>
          <a:xfrm>
            <a:off x="13839947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3" name="AutoShape 113"/>
          <p:cNvSpPr/>
          <p:nvPr/>
        </p:nvSpPr>
        <p:spPr>
          <a:xfrm>
            <a:off x="14214119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4" name="AutoShape 114"/>
          <p:cNvSpPr/>
          <p:nvPr/>
        </p:nvSpPr>
        <p:spPr>
          <a:xfrm>
            <a:off x="14588291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5" name="AutoShape 115"/>
          <p:cNvSpPr/>
          <p:nvPr/>
        </p:nvSpPr>
        <p:spPr>
          <a:xfrm>
            <a:off x="14962464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6" name="AutoShape 116"/>
          <p:cNvSpPr/>
          <p:nvPr/>
        </p:nvSpPr>
        <p:spPr>
          <a:xfrm>
            <a:off x="13465774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7" name="AutoShape 117"/>
          <p:cNvSpPr/>
          <p:nvPr/>
        </p:nvSpPr>
        <p:spPr>
          <a:xfrm>
            <a:off x="13839947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8" name="AutoShape 118"/>
          <p:cNvSpPr/>
          <p:nvPr/>
        </p:nvSpPr>
        <p:spPr>
          <a:xfrm>
            <a:off x="14214119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19" name="AutoShape 119"/>
          <p:cNvSpPr/>
          <p:nvPr/>
        </p:nvSpPr>
        <p:spPr>
          <a:xfrm>
            <a:off x="14588291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0" name="AutoShape 120"/>
          <p:cNvSpPr/>
          <p:nvPr/>
        </p:nvSpPr>
        <p:spPr>
          <a:xfrm>
            <a:off x="14962464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1" name="AutoShape 121"/>
          <p:cNvSpPr/>
          <p:nvPr/>
        </p:nvSpPr>
        <p:spPr>
          <a:xfrm>
            <a:off x="13465774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2" name="AutoShape 122"/>
          <p:cNvSpPr/>
          <p:nvPr/>
        </p:nvSpPr>
        <p:spPr>
          <a:xfrm>
            <a:off x="13839947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3" name="AutoShape 123"/>
          <p:cNvSpPr/>
          <p:nvPr/>
        </p:nvSpPr>
        <p:spPr>
          <a:xfrm>
            <a:off x="14214119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4" name="AutoShape 124"/>
          <p:cNvSpPr/>
          <p:nvPr/>
        </p:nvSpPr>
        <p:spPr>
          <a:xfrm>
            <a:off x="14588291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5" name="AutoShape 125"/>
          <p:cNvSpPr/>
          <p:nvPr/>
        </p:nvSpPr>
        <p:spPr>
          <a:xfrm>
            <a:off x="14962464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26" name="AutoShape 126"/>
          <p:cNvSpPr/>
          <p:nvPr/>
        </p:nvSpPr>
        <p:spPr>
          <a:xfrm>
            <a:off x="13465774" y="8136250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27" name="AutoShape 127"/>
          <p:cNvSpPr/>
          <p:nvPr/>
        </p:nvSpPr>
        <p:spPr>
          <a:xfrm>
            <a:off x="13839947" y="8136250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28" name="AutoShape 128"/>
          <p:cNvSpPr/>
          <p:nvPr/>
        </p:nvSpPr>
        <p:spPr>
          <a:xfrm>
            <a:off x="14214119" y="8136250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29" name="AutoShape 129"/>
          <p:cNvSpPr/>
          <p:nvPr/>
        </p:nvSpPr>
        <p:spPr>
          <a:xfrm>
            <a:off x="14588291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30" name="AutoShape 130"/>
          <p:cNvSpPr/>
          <p:nvPr/>
        </p:nvSpPr>
        <p:spPr>
          <a:xfrm>
            <a:off x="14962464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31" name="TextBox 131"/>
          <p:cNvSpPr txBox="1"/>
          <p:nvPr/>
        </p:nvSpPr>
        <p:spPr>
          <a:xfrm>
            <a:off x="13396858" y="3467173"/>
            <a:ext cx="1839502" cy="35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Aileron Bold"/>
              </a:rPr>
              <a:t>08.28~09.01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-823289" y="4854949"/>
            <a:ext cx="5421748" cy="32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89">
                <a:solidFill>
                  <a:srgbClr val="191919"/>
                </a:solidFill>
                <a:ea typeface="Aileron"/>
              </a:rPr>
              <a:t>사전 기획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1095571" y="542028"/>
            <a:ext cx="2047729" cy="315222"/>
            <a:chOff x="0" y="0"/>
            <a:chExt cx="2730305" cy="420296"/>
          </a:xfrm>
        </p:grpSpPr>
        <p:grpSp>
          <p:nvGrpSpPr>
            <p:cNvPr id="134" name="Group 13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35" name="Freeform 13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36" name="Freeform 13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7" name="TextBox 13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01. 개요</a:t>
              </a:r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3449505" y="542028"/>
            <a:ext cx="2047729" cy="315222"/>
            <a:chOff x="0" y="0"/>
            <a:chExt cx="2730305" cy="420296"/>
          </a:xfrm>
        </p:grpSpPr>
        <p:grpSp>
          <p:nvGrpSpPr>
            <p:cNvPr id="139" name="Group 13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0" name="Freeform 14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1" name="Freeform 14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42" name="TextBox 14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02. 팀 구성 및 역할</a:t>
              </a:r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11619202" y="542028"/>
            <a:ext cx="2047729" cy="315222"/>
            <a:chOff x="0" y="0"/>
            <a:chExt cx="2730305" cy="420296"/>
          </a:xfrm>
        </p:grpSpPr>
        <p:grpSp>
          <p:nvGrpSpPr>
            <p:cNvPr id="144" name="Group 14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46" name="Freeform 14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47" name="TextBox 14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수행 결과</a:t>
              </a:r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13995995" y="542028"/>
            <a:ext cx="2047729" cy="315222"/>
            <a:chOff x="0" y="0"/>
            <a:chExt cx="2730305" cy="420296"/>
          </a:xfrm>
        </p:grpSpPr>
        <p:grpSp>
          <p:nvGrpSpPr>
            <p:cNvPr id="149" name="Group 149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0" name="Freeform 150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1" name="Freeform 151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2" name="TextBox 152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05. 보완사항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9242408" y="542028"/>
            <a:ext cx="2047729" cy="315222"/>
            <a:chOff x="0" y="0"/>
            <a:chExt cx="2730305" cy="420296"/>
          </a:xfrm>
        </p:grpSpPr>
        <p:grpSp>
          <p:nvGrpSpPr>
            <p:cNvPr id="154" name="Group 154"/>
            <p:cNvGrpSpPr/>
            <p:nvPr/>
          </p:nvGrpSpPr>
          <p:grpSpPr>
            <a:xfrm>
              <a:off x="0" y="0"/>
              <a:ext cx="2730305" cy="420296"/>
              <a:chOff x="0" y="0"/>
              <a:chExt cx="6609980" cy="1017522"/>
            </a:xfrm>
          </p:grpSpPr>
          <p:sp>
            <p:nvSpPr>
              <p:cNvPr id="155" name="Freeform 155"/>
              <p:cNvSpPr/>
              <p:nvPr/>
            </p:nvSpPr>
            <p:spPr>
              <a:xfrm>
                <a:off x="31750" y="31750"/>
                <a:ext cx="6546479" cy="954022"/>
              </a:xfrm>
              <a:custGeom>
                <a:avLst/>
                <a:gdLst/>
                <a:ahLst/>
                <a:cxnLst/>
                <a:rect l="l" t="t" r="r" b="b"/>
                <a:pathLst>
                  <a:path w="6546479" h="954022">
                    <a:moveTo>
                      <a:pt x="6453770" y="954022"/>
                    </a:moveTo>
                    <a:lnTo>
                      <a:pt x="92710" y="954022"/>
                    </a:lnTo>
                    <a:cubicBezTo>
                      <a:pt x="41910" y="954022"/>
                      <a:pt x="0" y="912112"/>
                      <a:pt x="0" y="86131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6452500" y="0"/>
                    </a:lnTo>
                    <a:cubicBezTo>
                      <a:pt x="6503300" y="0"/>
                      <a:pt x="6545210" y="41910"/>
                      <a:pt x="6545210" y="92710"/>
                    </a:cubicBezTo>
                    <a:lnTo>
                      <a:pt x="6545210" y="860042"/>
                    </a:lnTo>
                    <a:cubicBezTo>
                      <a:pt x="6546479" y="912112"/>
                      <a:pt x="6504570" y="954022"/>
                      <a:pt x="6453770" y="954022"/>
                    </a:cubicBezTo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56" name="Freeform 156"/>
              <p:cNvSpPr/>
              <p:nvPr/>
            </p:nvSpPr>
            <p:spPr>
              <a:xfrm>
                <a:off x="0" y="0"/>
                <a:ext cx="6609980" cy="1017522"/>
              </a:xfrm>
              <a:custGeom>
                <a:avLst/>
                <a:gdLst/>
                <a:ahLst/>
                <a:cxnLst/>
                <a:rect l="l" t="t" r="r" b="b"/>
                <a:pathLst>
                  <a:path w="6609980" h="1017522">
                    <a:moveTo>
                      <a:pt x="6485520" y="59690"/>
                    </a:moveTo>
                    <a:cubicBezTo>
                      <a:pt x="6521079" y="59690"/>
                      <a:pt x="6550290" y="88900"/>
                      <a:pt x="6550290" y="124460"/>
                    </a:cubicBezTo>
                    <a:lnTo>
                      <a:pt x="6550290" y="893062"/>
                    </a:lnTo>
                    <a:cubicBezTo>
                      <a:pt x="6550290" y="928622"/>
                      <a:pt x="6521079" y="957832"/>
                      <a:pt x="6485520" y="957832"/>
                    </a:cubicBezTo>
                    <a:lnTo>
                      <a:pt x="124460" y="957832"/>
                    </a:lnTo>
                    <a:cubicBezTo>
                      <a:pt x="88900" y="957832"/>
                      <a:pt x="59690" y="928622"/>
                      <a:pt x="59690" y="89306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485520" y="59690"/>
                    </a:lnTo>
                    <a:moveTo>
                      <a:pt x="648552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93062"/>
                    </a:lnTo>
                    <a:cubicBezTo>
                      <a:pt x="0" y="961642"/>
                      <a:pt x="55880" y="1017522"/>
                      <a:pt x="124460" y="1017522"/>
                    </a:cubicBezTo>
                    <a:lnTo>
                      <a:pt x="6485520" y="1017522"/>
                    </a:lnTo>
                    <a:cubicBezTo>
                      <a:pt x="6554100" y="1017522"/>
                      <a:pt x="6609980" y="961642"/>
                      <a:pt x="6609980" y="893062"/>
                    </a:cubicBezTo>
                    <a:lnTo>
                      <a:pt x="6609980" y="124460"/>
                    </a:lnTo>
                    <a:cubicBezTo>
                      <a:pt x="6609980" y="55880"/>
                      <a:pt x="6554100" y="0"/>
                      <a:pt x="6485520" y="0"/>
                    </a:cubicBezTo>
                  </a:path>
                </a:pathLst>
              </a:custGeom>
              <a:solidFill>
                <a:srgbClr val="F6F6F6"/>
              </a:solidFill>
            </p:spPr>
          </p:sp>
        </p:grpSp>
        <p:sp>
          <p:nvSpPr>
            <p:cNvPr id="157" name="TextBox 157"/>
            <p:cNvSpPr txBox="1"/>
            <p:nvPr/>
          </p:nvSpPr>
          <p:spPr>
            <a:xfrm>
              <a:off x="413015" y="69287"/>
              <a:ext cx="1887436" cy="25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65"/>
                </a:lnSpc>
              </a:pPr>
              <a:r>
                <a:rPr lang="en-US" sz="1117" spc="111">
                  <a:solidFill>
                    <a:srgbClr val="000000"/>
                  </a:solidFill>
                  <a:latin typeface="Bebas Neue Bold"/>
                </a:rPr>
                <a:t>04. 데이터 분석</a:t>
              </a:r>
            </a:p>
          </p:txBody>
        </p:sp>
      </p:grpSp>
      <p:sp>
        <p:nvSpPr>
          <p:cNvPr id="158" name="AutoShape 158"/>
          <p:cNvSpPr/>
          <p:nvPr/>
        </p:nvSpPr>
        <p:spPr>
          <a:xfrm>
            <a:off x="5497234" y="699639"/>
            <a:ext cx="353591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9" name="AutoShape 159"/>
          <p:cNvSpPr/>
          <p:nvPr/>
        </p:nvSpPr>
        <p:spPr>
          <a:xfrm>
            <a:off x="3120440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0" name="AutoShape 160"/>
          <p:cNvSpPr/>
          <p:nvPr/>
        </p:nvSpPr>
        <p:spPr>
          <a:xfrm>
            <a:off x="8913343" y="699639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1" name="AutoShape 161"/>
          <p:cNvSpPr/>
          <p:nvPr/>
        </p:nvSpPr>
        <p:spPr>
          <a:xfrm>
            <a:off x="11290137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2" name="AutoShape 162"/>
          <p:cNvSpPr/>
          <p:nvPr/>
        </p:nvSpPr>
        <p:spPr>
          <a:xfrm>
            <a:off x="13666931" y="692841"/>
            <a:ext cx="329065" cy="0"/>
          </a:xfrm>
          <a:prstGeom prst="line">
            <a:avLst/>
          </a:prstGeom>
          <a:ln w="38100" cap="flat">
            <a:solidFill>
              <a:srgbClr val="0F0E0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3" name="Freeform 163"/>
          <p:cNvSpPr/>
          <p:nvPr/>
        </p:nvSpPr>
        <p:spPr>
          <a:xfrm>
            <a:off x="12943866" y="9761914"/>
            <a:ext cx="928448" cy="483599"/>
          </a:xfrm>
          <a:custGeom>
            <a:avLst/>
            <a:gdLst/>
            <a:ahLst/>
            <a:cxnLst/>
            <a:rect l="l" t="t" r="r" b="b"/>
            <a:pathLst>
              <a:path w="928448" h="483599">
                <a:moveTo>
                  <a:pt x="0" y="0"/>
                </a:moveTo>
                <a:lnTo>
                  <a:pt x="928449" y="0"/>
                </a:lnTo>
                <a:lnTo>
                  <a:pt x="928449" y="483599"/>
                </a:lnTo>
                <a:lnTo>
                  <a:pt x="0" y="4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41"/>
            </a:stretch>
          </a:blipFill>
        </p:spPr>
      </p:sp>
      <p:sp>
        <p:nvSpPr>
          <p:cNvPr id="164" name="Freeform 164"/>
          <p:cNvSpPr/>
          <p:nvPr/>
        </p:nvSpPr>
        <p:spPr>
          <a:xfrm>
            <a:off x="13872315" y="9468022"/>
            <a:ext cx="4415685" cy="1129092"/>
          </a:xfrm>
          <a:custGeom>
            <a:avLst/>
            <a:gdLst/>
            <a:ahLst/>
            <a:cxnLst/>
            <a:rect l="l" t="t" r="r" b="b"/>
            <a:pathLst>
              <a:path w="4415685" h="1129092">
                <a:moveTo>
                  <a:pt x="0" y="0"/>
                </a:moveTo>
                <a:lnTo>
                  <a:pt x="4415685" y="0"/>
                </a:lnTo>
                <a:lnTo>
                  <a:pt x="4415685" y="1129092"/>
                </a:lnTo>
                <a:lnTo>
                  <a:pt x="0" y="112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5" name="TextBox 165"/>
          <p:cNvSpPr txBox="1"/>
          <p:nvPr/>
        </p:nvSpPr>
        <p:spPr>
          <a:xfrm>
            <a:off x="13558397" y="9748723"/>
            <a:ext cx="1039243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okdo"/>
              </a:rPr>
              <a:t>X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7753553" y="1489536"/>
            <a:ext cx="625153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0000"/>
                </a:solidFill>
                <a:ea typeface="Source Han Sans KR Light"/>
              </a:rPr>
              <a:t>날짜를 언제 시작으로 해야할지 모르겠습니다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0000"/>
                </a:solidFill>
                <a:latin typeface="Source Han Sans KR Light"/>
              </a:rPr>
              <a:t>1차 과제 하는 것부터 해야 할지 2차시작부터 할지</a:t>
            </a:r>
          </a:p>
        </p:txBody>
      </p:sp>
      <p:grpSp>
        <p:nvGrpSpPr>
          <p:cNvPr id="167" name="Group 167"/>
          <p:cNvGrpSpPr/>
          <p:nvPr/>
        </p:nvGrpSpPr>
        <p:grpSpPr>
          <a:xfrm>
            <a:off x="5850825" y="392866"/>
            <a:ext cx="3076091" cy="561850"/>
            <a:chOff x="0" y="0"/>
            <a:chExt cx="6609980" cy="1207317"/>
          </a:xfrm>
        </p:grpSpPr>
        <p:sp>
          <p:nvSpPr>
            <p:cNvPr id="168" name="Freeform 168"/>
            <p:cNvSpPr/>
            <p:nvPr/>
          </p:nvSpPr>
          <p:spPr>
            <a:xfrm>
              <a:off x="31750" y="31750"/>
              <a:ext cx="6546479" cy="1143817"/>
            </a:xfrm>
            <a:custGeom>
              <a:avLst/>
              <a:gdLst/>
              <a:ahLst/>
              <a:cxnLst/>
              <a:rect l="l" t="t" r="r" b="b"/>
              <a:pathLst>
                <a:path w="6546479" h="1143817">
                  <a:moveTo>
                    <a:pt x="6453770" y="1143817"/>
                  </a:moveTo>
                  <a:lnTo>
                    <a:pt x="92710" y="1143817"/>
                  </a:lnTo>
                  <a:cubicBezTo>
                    <a:pt x="41910" y="1143817"/>
                    <a:pt x="0" y="1101907"/>
                    <a:pt x="0" y="105110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1049837"/>
                  </a:lnTo>
                  <a:cubicBezTo>
                    <a:pt x="6546479" y="1101907"/>
                    <a:pt x="6504570" y="1143817"/>
                    <a:pt x="6453770" y="1143817"/>
                  </a:cubicBezTo>
                </a:path>
              </a:pathLst>
            </a:custGeom>
            <a:solidFill>
              <a:srgbClr val="E94C40"/>
            </a:solidFill>
          </p:spPr>
        </p:sp>
        <p:sp>
          <p:nvSpPr>
            <p:cNvPr id="169" name="Freeform 169"/>
            <p:cNvSpPr/>
            <p:nvPr/>
          </p:nvSpPr>
          <p:spPr>
            <a:xfrm>
              <a:off x="0" y="0"/>
              <a:ext cx="6609980" cy="1207317"/>
            </a:xfrm>
            <a:custGeom>
              <a:avLst/>
              <a:gdLst/>
              <a:ahLst/>
              <a:cxnLst/>
              <a:rect l="l" t="t" r="r" b="b"/>
              <a:pathLst>
                <a:path w="6609980" h="1207317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1082858"/>
                  </a:lnTo>
                  <a:cubicBezTo>
                    <a:pt x="6550290" y="1118417"/>
                    <a:pt x="6521079" y="1147627"/>
                    <a:pt x="6485520" y="1147627"/>
                  </a:cubicBezTo>
                  <a:lnTo>
                    <a:pt x="124460" y="1147627"/>
                  </a:lnTo>
                  <a:cubicBezTo>
                    <a:pt x="88900" y="1147627"/>
                    <a:pt x="59690" y="1118417"/>
                    <a:pt x="59690" y="10828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82858"/>
                  </a:lnTo>
                  <a:cubicBezTo>
                    <a:pt x="0" y="1151437"/>
                    <a:pt x="55880" y="1207317"/>
                    <a:pt x="124460" y="1207317"/>
                  </a:cubicBezTo>
                  <a:lnTo>
                    <a:pt x="6485520" y="1207317"/>
                  </a:lnTo>
                  <a:cubicBezTo>
                    <a:pt x="6554100" y="1207317"/>
                    <a:pt x="6609980" y="1151437"/>
                    <a:pt x="6609980" y="1082858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0" name="TextBox 170"/>
          <p:cNvSpPr txBox="1"/>
          <p:nvPr/>
        </p:nvSpPr>
        <p:spPr>
          <a:xfrm>
            <a:off x="5998763" y="467468"/>
            <a:ext cx="2766642" cy="38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0"/>
              </a:lnSpc>
            </a:pPr>
            <a:r>
              <a:rPr lang="en-US" sz="2279" spc="227">
                <a:solidFill>
                  <a:srgbClr val="000000"/>
                </a:solidFill>
                <a:latin typeface="Bebas Neue Bold"/>
              </a:rPr>
              <a:t>03. 수행 절차 및 방법</a:t>
            </a:r>
          </a:p>
        </p:txBody>
      </p:sp>
      <p:sp>
        <p:nvSpPr>
          <p:cNvPr id="171" name="AutoShape 171"/>
          <p:cNvSpPr/>
          <p:nvPr/>
        </p:nvSpPr>
        <p:spPr>
          <a:xfrm>
            <a:off x="1028689" y="3147706"/>
            <a:ext cx="16251720" cy="1007335"/>
          </a:xfrm>
          <a:prstGeom prst="rect">
            <a:avLst/>
          </a:prstGeom>
          <a:solidFill>
            <a:srgbClr val="191919">
              <a:alpha val="2745"/>
            </a:srgbClr>
          </a:solidFill>
        </p:spPr>
      </p:sp>
      <p:sp>
        <p:nvSpPr>
          <p:cNvPr id="172" name="AutoShape 172"/>
          <p:cNvSpPr/>
          <p:nvPr/>
        </p:nvSpPr>
        <p:spPr>
          <a:xfrm rot="-5400000">
            <a:off x="14805439" y="3645302"/>
            <a:ext cx="1007335" cy="31192"/>
          </a:xfrm>
          <a:prstGeom prst="rect">
            <a:avLst/>
          </a:prstGeom>
          <a:solidFill>
            <a:srgbClr val="191919">
              <a:alpha val="8627"/>
            </a:srgbClr>
          </a:solidFill>
        </p:spPr>
      </p:sp>
      <p:sp>
        <p:nvSpPr>
          <p:cNvPr id="173" name="TextBox 173"/>
          <p:cNvSpPr txBox="1"/>
          <p:nvPr/>
        </p:nvSpPr>
        <p:spPr>
          <a:xfrm>
            <a:off x="15391377" y="3461227"/>
            <a:ext cx="1839502" cy="35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38"/>
              </a:lnSpc>
              <a:spcBef>
                <a:spcPct val="0"/>
              </a:spcBef>
            </a:pPr>
            <a:r>
              <a:rPr lang="en-US" sz="2200" spc="85">
                <a:solidFill>
                  <a:srgbClr val="191919"/>
                </a:solidFill>
                <a:latin typeface="Aileron Bold"/>
              </a:rPr>
              <a:t>08.28~09.01</a:t>
            </a:r>
          </a:p>
        </p:txBody>
      </p:sp>
      <p:sp>
        <p:nvSpPr>
          <p:cNvPr id="174" name="AutoShape 174"/>
          <p:cNvSpPr/>
          <p:nvPr/>
        </p:nvSpPr>
        <p:spPr>
          <a:xfrm>
            <a:off x="15436209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5" name="AutoShape 175"/>
          <p:cNvSpPr/>
          <p:nvPr/>
        </p:nvSpPr>
        <p:spPr>
          <a:xfrm>
            <a:off x="15810381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6" name="AutoShape 176"/>
          <p:cNvSpPr/>
          <p:nvPr/>
        </p:nvSpPr>
        <p:spPr>
          <a:xfrm>
            <a:off x="16184554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7" name="AutoShape 177"/>
          <p:cNvSpPr/>
          <p:nvPr/>
        </p:nvSpPr>
        <p:spPr>
          <a:xfrm>
            <a:off x="16558726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8" name="AutoShape 178"/>
          <p:cNvSpPr/>
          <p:nvPr/>
        </p:nvSpPr>
        <p:spPr>
          <a:xfrm>
            <a:off x="16932898" y="466939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79" name="AutoShape 179"/>
          <p:cNvSpPr/>
          <p:nvPr/>
        </p:nvSpPr>
        <p:spPr>
          <a:xfrm>
            <a:off x="15442871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0" name="AutoShape 180"/>
          <p:cNvSpPr/>
          <p:nvPr/>
        </p:nvSpPr>
        <p:spPr>
          <a:xfrm>
            <a:off x="15817044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1" name="AutoShape 181"/>
          <p:cNvSpPr/>
          <p:nvPr/>
        </p:nvSpPr>
        <p:spPr>
          <a:xfrm>
            <a:off x="16191216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2" name="AutoShape 182"/>
          <p:cNvSpPr/>
          <p:nvPr/>
        </p:nvSpPr>
        <p:spPr>
          <a:xfrm>
            <a:off x="16565388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3" name="AutoShape 183"/>
          <p:cNvSpPr/>
          <p:nvPr/>
        </p:nvSpPr>
        <p:spPr>
          <a:xfrm>
            <a:off x="16939561" y="5564054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4" name="AutoShape 184"/>
          <p:cNvSpPr/>
          <p:nvPr/>
        </p:nvSpPr>
        <p:spPr>
          <a:xfrm>
            <a:off x="15442871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5" name="AutoShape 185"/>
          <p:cNvSpPr/>
          <p:nvPr/>
        </p:nvSpPr>
        <p:spPr>
          <a:xfrm>
            <a:off x="15817044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6" name="AutoShape 186"/>
          <p:cNvSpPr/>
          <p:nvPr/>
        </p:nvSpPr>
        <p:spPr>
          <a:xfrm>
            <a:off x="16191216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7" name="AutoShape 187"/>
          <p:cNvSpPr/>
          <p:nvPr/>
        </p:nvSpPr>
        <p:spPr>
          <a:xfrm>
            <a:off x="16565388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8" name="AutoShape 188"/>
          <p:cNvSpPr/>
          <p:nvPr/>
        </p:nvSpPr>
        <p:spPr>
          <a:xfrm>
            <a:off x="16939561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89" name="AutoShape 189"/>
          <p:cNvSpPr/>
          <p:nvPr/>
        </p:nvSpPr>
        <p:spPr>
          <a:xfrm>
            <a:off x="15442871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0" name="AutoShape 190"/>
          <p:cNvSpPr/>
          <p:nvPr/>
        </p:nvSpPr>
        <p:spPr>
          <a:xfrm>
            <a:off x="15817044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1" name="AutoShape 191"/>
          <p:cNvSpPr/>
          <p:nvPr/>
        </p:nvSpPr>
        <p:spPr>
          <a:xfrm>
            <a:off x="16191216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2" name="AutoShape 192"/>
          <p:cNvSpPr/>
          <p:nvPr/>
        </p:nvSpPr>
        <p:spPr>
          <a:xfrm>
            <a:off x="16565388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3" name="AutoShape 193"/>
          <p:cNvSpPr/>
          <p:nvPr/>
        </p:nvSpPr>
        <p:spPr>
          <a:xfrm>
            <a:off x="16939561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4" name="AutoShape 194"/>
          <p:cNvSpPr/>
          <p:nvPr/>
        </p:nvSpPr>
        <p:spPr>
          <a:xfrm>
            <a:off x="15442871" y="8136250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95" name="AutoShape 195"/>
          <p:cNvSpPr/>
          <p:nvPr/>
        </p:nvSpPr>
        <p:spPr>
          <a:xfrm>
            <a:off x="15817044" y="8136250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96" name="AutoShape 196"/>
          <p:cNvSpPr/>
          <p:nvPr/>
        </p:nvSpPr>
        <p:spPr>
          <a:xfrm>
            <a:off x="16191216" y="8136250"/>
            <a:ext cx="291319" cy="757447"/>
          </a:xfrm>
          <a:prstGeom prst="rect">
            <a:avLst/>
          </a:prstGeom>
          <a:solidFill>
            <a:srgbClr val="2F3641"/>
          </a:solidFill>
        </p:spPr>
      </p:sp>
      <p:sp>
        <p:nvSpPr>
          <p:cNvPr id="197" name="AutoShape 197"/>
          <p:cNvSpPr/>
          <p:nvPr/>
        </p:nvSpPr>
        <p:spPr>
          <a:xfrm>
            <a:off x="16565388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8" name="AutoShape 198"/>
          <p:cNvSpPr/>
          <p:nvPr/>
        </p:nvSpPr>
        <p:spPr>
          <a:xfrm>
            <a:off x="16939561" y="8136250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199" name="AutoShape 199"/>
          <p:cNvSpPr/>
          <p:nvPr/>
        </p:nvSpPr>
        <p:spPr>
          <a:xfrm>
            <a:off x="6406308" y="4669390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200" name="AutoShape 200"/>
          <p:cNvSpPr/>
          <p:nvPr/>
        </p:nvSpPr>
        <p:spPr>
          <a:xfrm>
            <a:off x="6783351" y="4669390"/>
            <a:ext cx="291319" cy="757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201" name="AutoShape 201"/>
          <p:cNvSpPr/>
          <p:nvPr/>
        </p:nvSpPr>
        <p:spPr>
          <a:xfrm>
            <a:off x="6025473" y="556455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2" name="AutoShape 202"/>
          <p:cNvSpPr/>
          <p:nvPr/>
        </p:nvSpPr>
        <p:spPr>
          <a:xfrm>
            <a:off x="6406308" y="5564555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3" name="AutoShape 203"/>
          <p:cNvSpPr/>
          <p:nvPr/>
        </p:nvSpPr>
        <p:spPr>
          <a:xfrm>
            <a:off x="6786312" y="5561346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4" name="AutoShape 204"/>
          <p:cNvSpPr/>
          <p:nvPr/>
        </p:nvSpPr>
        <p:spPr>
          <a:xfrm>
            <a:off x="8460185" y="5564555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205" name="AutoShape 205"/>
          <p:cNvSpPr/>
          <p:nvPr/>
        </p:nvSpPr>
        <p:spPr>
          <a:xfrm>
            <a:off x="8834357" y="5548084"/>
            <a:ext cx="291319" cy="757447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206" name="AutoShape 206"/>
          <p:cNvSpPr/>
          <p:nvPr/>
        </p:nvSpPr>
        <p:spPr>
          <a:xfrm>
            <a:off x="7711840" y="6426777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7" name="AutoShape 207"/>
          <p:cNvSpPr/>
          <p:nvPr/>
        </p:nvSpPr>
        <p:spPr>
          <a:xfrm>
            <a:off x="9337270" y="6426777"/>
            <a:ext cx="291319" cy="757447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208" name="AutoShape 208"/>
          <p:cNvSpPr/>
          <p:nvPr/>
        </p:nvSpPr>
        <p:spPr>
          <a:xfrm>
            <a:off x="8460185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09" name="AutoShape 209"/>
          <p:cNvSpPr/>
          <p:nvPr/>
        </p:nvSpPr>
        <p:spPr>
          <a:xfrm>
            <a:off x="8841020" y="7289499"/>
            <a:ext cx="291319" cy="757447"/>
          </a:xfrm>
          <a:prstGeom prst="rect">
            <a:avLst/>
          </a:prstGeom>
          <a:solidFill>
            <a:srgbClr val="191919">
              <a:alpha val="4706"/>
            </a:srgbClr>
          </a:solidFill>
        </p:spPr>
      </p:sp>
      <p:sp>
        <p:nvSpPr>
          <p:cNvPr id="210" name="AutoShape 210"/>
          <p:cNvSpPr/>
          <p:nvPr/>
        </p:nvSpPr>
        <p:spPr>
          <a:xfrm>
            <a:off x="10459787" y="7288999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211" name="AutoShape 211"/>
          <p:cNvSpPr/>
          <p:nvPr/>
        </p:nvSpPr>
        <p:spPr>
          <a:xfrm>
            <a:off x="10840622" y="7289499"/>
            <a:ext cx="291319" cy="757447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103B85F-1565-04A9-34C2-02C677D33D05}"/>
              </a:ext>
            </a:extLst>
          </p:cNvPr>
          <p:cNvSpPr txBox="1"/>
          <p:nvPr/>
        </p:nvSpPr>
        <p:spPr>
          <a:xfrm>
            <a:off x="2450964" y="8935086"/>
            <a:ext cx="2832827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제품 기획 추가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5133</Words>
  <Application>Microsoft Office PowerPoint</Application>
  <PresentationFormat>사용자 지정</PresentationFormat>
  <Paragraphs>871</Paragraphs>
  <Slides>60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5" baseType="lpstr">
      <vt:lpstr>AppleSDGothicNeo-Regular</vt:lpstr>
      <vt:lpstr>Calibri</vt:lpstr>
      <vt:lpstr>Bebas Neue Bold</vt:lpstr>
      <vt:lpstr>맑은 고딕</vt:lpstr>
      <vt:lpstr>Source Han Sans KR Bold</vt:lpstr>
      <vt:lpstr>Source Han Sans KR Light</vt:lpstr>
      <vt:lpstr>나눔스퀘어라운드 Regular</vt:lpstr>
      <vt:lpstr>Brittany Bold</vt:lpstr>
      <vt:lpstr>Source Han Sans KR Medium</vt:lpstr>
      <vt:lpstr>Dokdo</vt:lpstr>
      <vt:lpstr>Aileron Bold</vt:lpstr>
      <vt:lpstr>Jeju Hallasan</vt:lpstr>
      <vt:lpstr>Arial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</dc:title>
  <cp:lastModifiedBy>Kwon Young jae</cp:lastModifiedBy>
  <cp:revision>8</cp:revision>
  <dcterms:created xsi:type="dcterms:W3CDTF">2006-08-16T00:00:00Z</dcterms:created>
  <dcterms:modified xsi:type="dcterms:W3CDTF">2023-09-04T20:54:16Z</dcterms:modified>
  <dc:identifier>DAFtLTDcXHE</dc:identifier>
</cp:coreProperties>
</file>